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sldIdLst>
    <p:sldId id="256" r:id="rId3"/>
    <p:sldId id="258" r:id="rId4"/>
    <p:sldId id="259" r:id="rId5"/>
    <p:sldId id="257" r:id="rId6"/>
    <p:sldId id="260" r:id="rId7"/>
    <p:sldId id="26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1" r:id="rId17"/>
    <p:sldId id="272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BBFF-77C1-4BF1-A3B2-2505841100BA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3879-1153-42D3-8EC7-7A3CC94658D3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1496-D8B1-4FDC-98A5-AD2561A2EE12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3855-5B08-4570-810C-DE4498675D2C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1B1A-3400-4A09-B018-5620D6ADA4AF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EE65E-8B04-4250-B4A9-5C65F355F1A2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881F-8E44-4F15-AB98-80B7869E49CA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2069-43FA-49C5-9F0E-58E1EB237AEF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05854CA-19F4-4771-B6A2-DA5C0742B220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B102A-CED0-4DB2-AE5B-B080B7C83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9715A6-FF48-4C59-9582-BF4468B9A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28359-41CD-4D76-917B-B4682E2A4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CEF02-969C-4D7D-B2D8-252AA5162CB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06/02/2023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08E15-97A8-4373-9ED1-F99F5D6BF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EB887-5BDB-46C6-849E-AD3798A3C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FB918E-73D7-4F67-9D08-5993C9DED0D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426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75A37-6AEF-4C66-9718-25F6DF1B9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A207D-4B70-48D1-9540-9B99FE023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C67A9-F90A-4634-AF8E-D013A5A76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CEF02-969C-4D7D-B2D8-252AA5162CB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06/02/2023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9A742-E892-4AA9-A005-A8A24C030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82352-C33B-483D-B793-91147267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FB918E-73D7-4F67-9D08-5993C9DED0D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559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2BB1-BB31-4EB8-A961-18800A74EAA8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FA24F-B6B3-4EC8-927C-1D58EF171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36099-FB2B-44CE-8938-4DE566842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3ED6A-FE28-4D70-ADFD-AF881FBD4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CEF02-969C-4D7D-B2D8-252AA5162CB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06/02/2023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C2E26-4D63-4EB4-B3A3-F6CFDBEFC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41013-5D7B-4AB5-B81C-1D9ACD07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FB918E-73D7-4F67-9D08-5993C9DED0D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628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8F3C1-0A70-4E85-943A-A85E3E7E4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A87E7-5F7A-4186-A012-1C3EB08E99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FFE817-A6B6-4AF5-A9CE-457304AF0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5950E1-939D-4B61-969B-040FB4CC6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CEF02-969C-4D7D-B2D8-252AA5162CB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06/02/2023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8EEF99-AAEC-4CBE-B7FC-1EEC442D1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6BD591-7324-4395-9EE0-0ECA3C9EF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FB918E-73D7-4F67-9D08-5993C9DED0D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165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4218-80D3-43B9-A086-E037263AF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367D9-99BD-430C-9901-75B15F41A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88BB8C-14BF-4742-8BD8-2D49FB7B1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973B63-12CA-4855-AAEF-7C66E0B7CC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193EEC-1CD7-4496-B48F-F65C2537DA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6D14C4-5D0D-493F-AA25-8DAC4371F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CEF02-969C-4D7D-B2D8-252AA5162CB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06/02/2023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734A0B-D53A-4996-B353-BEE3F2594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0F613D-E3FD-4C00-9D2A-9E17EB938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FB918E-73D7-4F67-9D08-5993C9DED0D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7891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9C98A-20C8-4BA4-B704-05EAE9E7D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E39CF4-660A-4027-A013-580102D87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CEF02-969C-4D7D-B2D8-252AA5162CB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06/02/2023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6A79FF-11E8-4350-9966-D9963CCE3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FC4AFA-6205-4B7A-96F4-75B06E020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FB918E-73D7-4F67-9D08-5993C9DED0D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3652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813B4A-1B22-4936-9176-680165BB0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CEF02-969C-4D7D-B2D8-252AA5162CB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06/02/2023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CCDC93-5358-4B81-9EA4-93EC04ED4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8A1F5B-4143-4E62-8093-DD9C4FE7B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FB918E-73D7-4F67-9D08-5993C9DED0D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4064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4F45B-130C-4AE7-A35A-D9C83022B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36C2A-08EE-484D-A4D5-5560A5333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1D93C-8224-48D6-92B1-29EF3A6D0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EFF0FF-5716-47E1-BC12-FBDF982EB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CEF02-969C-4D7D-B2D8-252AA5162CB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06/02/2023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0535DE-E4E8-46AE-85B0-3065918F7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2F595-2D07-4EB6-83C3-91EFAACC3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FB918E-73D7-4F67-9D08-5993C9DED0D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4476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7E238-E3DB-4317-BBB0-D3140FE7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03565C-E993-440E-9F27-2D39A5C3CA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A2FE16-64BA-4A9D-9661-17EA569FB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D67A3-A39E-418C-A415-84DE4F253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CEF02-969C-4D7D-B2D8-252AA5162CB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06/02/2023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08AF5-E94C-4850-908C-7BFE1D6E4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C656C-D318-4BCD-82CB-BBB85FF9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FB918E-73D7-4F67-9D08-5993C9DED0D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3096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26D8D-27AB-4D1E-A386-D09D6BDD0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32663D-0679-4CD1-8B83-888591422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8530A-4158-4FB8-9430-B99651E79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CEF02-969C-4D7D-B2D8-252AA5162CB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06/02/2023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D4688-D016-4856-A832-63F43AFB5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53AB2-4F0D-4393-B035-B3AF9D0B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FB918E-73D7-4F67-9D08-5993C9DED0D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6096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92967A-6342-4297-BD2A-251ADEADDE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A7D209-D2FA-442F-95EB-402F46D91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86088-C77C-473F-B3DD-A3C1E9FFB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CEF02-969C-4D7D-B2D8-252AA5162CB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06/02/2023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B8548-D2DD-413E-B265-1AE4664B8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321E4-FCD4-4C9F-8C4F-A1451C5D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FB918E-73D7-4F67-9D08-5993C9DED0D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036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B886-74BB-4D5E-9EA9-584482FE40E6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CCD1-3502-4C30-947C-75FC88992007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797A-E8AF-4231-9C64-308C5BB9ED3E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4146-07E2-48CA-8629-5887ED47FCDB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E718-B4F0-433E-A285-0013249184C0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44C4-3D72-4D6E-86A4-F5491DC49E6D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A14-E6AC-4B59-973C-7A06B0EDE3E3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B3B3F-C0CE-47CB-BCED-F49A710726FF}" type="datetimeFigureOut">
              <a:rPr lang="en-US" dirty="0"/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4B12BA-18D1-4AAC-AB61-E0C251192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F01A3-A74E-478F-BC21-7FD4DAEFE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1D1E7-8F4B-4F1E-8464-98A9659115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2CEF02-969C-4D7D-B2D8-252AA5162CB4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06/02/2023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327B6-5CED-44FC-9254-FD8F5082A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63464-37C0-448B-BAB6-C2F5BF957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FB918E-73D7-4F67-9D08-5993C9DED0D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73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_yAtOh3yV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Supporting our </a:t>
            </a:r>
            <a:r>
              <a:rPr lang="en-GB" dirty="0"/>
              <a:t>c</a:t>
            </a:r>
            <a:r>
              <a:rPr lang="en-GB" dirty="0" smtClean="0"/>
              <a:t>hildren with managing their emotions and self- confidence.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Tuesday 7</a:t>
            </a:r>
            <a:r>
              <a:rPr lang="en-GB" baseline="30000" dirty="0" smtClean="0"/>
              <a:t>th</a:t>
            </a:r>
            <a:r>
              <a:rPr lang="en-GB" dirty="0" smtClean="0"/>
              <a:t> February 2023 </a:t>
            </a:r>
            <a:endParaRPr lang="en-GB" dirty="0"/>
          </a:p>
        </p:txBody>
      </p:sp>
      <p:pic>
        <p:nvPicPr>
          <p:cNvPr id="1026" name="Picture 2" descr="Children's Mental Health Week 2022 primary pack : Mentally Healthy Scho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3" y="4470047"/>
            <a:ext cx="3989706" cy="229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You Don't Need to Do Big Things to Change the Wor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112" y="46401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oloured School Badg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523" y="327660"/>
            <a:ext cx="1203960" cy="144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2710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were meant to be unique.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It’s impossible to be the same as anyone else, so it’s pointless trying. The world would be a boring place.</a:t>
            </a:r>
          </a:p>
          <a:p>
            <a:pPr marL="0" indent="0">
              <a:buNone/>
            </a:pPr>
            <a:r>
              <a:rPr lang="en-GB" dirty="0" smtClean="0"/>
              <a:t>Encourage your child to consider the following questions:</a:t>
            </a:r>
          </a:p>
          <a:p>
            <a:pPr marL="457200" indent="-457200">
              <a:buAutoNum type="arabicPeriod"/>
            </a:pPr>
            <a:r>
              <a:rPr lang="en-GB" dirty="0" smtClean="0"/>
              <a:t>What are you good at?</a:t>
            </a:r>
          </a:p>
          <a:p>
            <a:pPr marL="457200" indent="-457200">
              <a:buAutoNum type="arabicPeriod"/>
            </a:pPr>
            <a:r>
              <a:rPr lang="en-GB" dirty="0" smtClean="0"/>
              <a:t>What matters most to you?</a:t>
            </a:r>
          </a:p>
          <a:p>
            <a:pPr marL="457200" indent="-457200">
              <a:buAutoNum type="arabicPeriod"/>
            </a:pPr>
            <a:r>
              <a:rPr lang="en-GB" dirty="0" smtClean="0"/>
              <a:t>What do you want to achieve in the next ten years?</a:t>
            </a:r>
          </a:p>
          <a:p>
            <a:pPr marL="457200" indent="-457200">
              <a:buAutoNum type="arabicPeriod"/>
            </a:pPr>
            <a:r>
              <a:rPr lang="en-GB" dirty="0" smtClean="0"/>
              <a:t>What do you have a passion for?</a:t>
            </a:r>
          </a:p>
          <a:p>
            <a:pPr marL="457200" indent="-457200">
              <a:buAutoNum type="arabicPeriod"/>
            </a:pPr>
            <a:r>
              <a:rPr lang="en-GB" dirty="0" smtClean="0"/>
              <a:t>Does it matter what others think of you?</a:t>
            </a:r>
          </a:p>
          <a:p>
            <a:pPr marL="457200" indent="-457200">
              <a:buAutoNum type="arabicPeriod"/>
            </a:pPr>
            <a:r>
              <a:rPr lang="en-GB" dirty="0" smtClean="0"/>
              <a:t>When did you last push the boundaries and do something out of your comfort zone?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810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Supporting your child with GOAL SETTING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Setting goals helps your child to focus:</a:t>
            </a:r>
          </a:p>
          <a:p>
            <a:r>
              <a:rPr lang="en-GB" dirty="0" smtClean="0"/>
              <a:t>They learn to understand what they really want and understand why they have to make sacrifices to achieve it. Runner example. </a:t>
            </a:r>
          </a:p>
          <a:p>
            <a:r>
              <a:rPr lang="en-GB" dirty="0" smtClean="0"/>
              <a:t>What is really important to your child? Having this self awareness at this age helps them to build work ethic skills and perseverance and resilience for life.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250" y="4718276"/>
            <a:ext cx="4026900" cy="201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853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Humble Self-Confidence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It’s important to have self-confidence- to trust in your own skills, qualities and judgments. However it’s important to be humble at the same time. </a:t>
            </a:r>
          </a:p>
          <a:p>
            <a:r>
              <a:rPr lang="en-GB" dirty="0" smtClean="0"/>
              <a:t>Having self-confidence as a young person helps you to make sensible and safe decisions. It also helps you to avoid people or situations that are harmful to you. </a:t>
            </a:r>
          </a:p>
          <a:p>
            <a:r>
              <a:rPr lang="en-GB" dirty="0" smtClean="0"/>
              <a:t>A multitude of factors can affect your self- confidence.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1531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Ways to boost self- confidence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Think positive- power of affirmations and gratitude journaling. </a:t>
            </a:r>
          </a:p>
          <a:p>
            <a:r>
              <a:rPr lang="en-GB" dirty="0" smtClean="0"/>
              <a:t>Act positive- Choose not to be silent speak up for what you believe in for yourself and others. Praise others and lift them up. </a:t>
            </a:r>
          </a:p>
          <a:p>
            <a:r>
              <a:rPr lang="en-GB" dirty="0" smtClean="0"/>
              <a:t>Dress smart- feel smart</a:t>
            </a:r>
          </a:p>
          <a:p>
            <a:r>
              <a:rPr lang="en-GB" dirty="0" smtClean="0"/>
              <a:t>Stand Tall</a:t>
            </a:r>
          </a:p>
          <a:p>
            <a:r>
              <a:rPr lang="en-GB" dirty="0" smtClean="0"/>
              <a:t>Smile more </a:t>
            </a:r>
          </a:p>
          <a:p>
            <a:r>
              <a:rPr lang="en-GB" dirty="0" smtClean="0"/>
              <a:t>Exercise </a:t>
            </a:r>
          </a:p>
          <a:p>
            <a:r>
              <a:rPr lang="en-GB" dirty="0" smtClean="0"/>
              <a:t>Being polite and kind- helps others feel comfortable around you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5136" y="3199175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27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521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Meet your </a:t>
            </a:r>
            <a:r>
              <a:rPr lang="en-GB" dirty="0" err="1"/>
              <a:t>M</a:t>
            </a:r>
            <a:r>
              <a:rPr lang="en-GB" dirty="0" err="1" smtClean="0"/>
              <a:t>indset</a:t>
            </a:r>
            <a:r>
              <a:rPr lang="en-GB" dirty="0" smtClean="0"/>
              <a:t> Activity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Look at the statements. Can you sort into fixed and growth mind set.</a:t>
            </a:r>
          </a:p>
          <a:p>
            <a:endParaRPr lang="en-GB" dirty="0"/>
          </a:p>
          <a:p>
            <a:r>
              <a:rPr lang="en-GB" dirty="0" smtClean="0"/>
              <a:t>How did you sort?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6123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Grow your </a:t>
            </a:r>
            <a:r>
              <a:rPr lang="en-GB" dirty="0" err="1" smtClean="0"/>
              <a:t>mindset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Look at challenges as opportunities.</a:t>
            </a:r>
          </a:p>
          <a:p>
            <a:r>
              <a:rPr lang="en-GB" dirty="0" smtClean="0"/>
              <a:t>Work on your weaknesses. </a:t>
            </a:r>
          </a:p>
          <a:p>
            <a:r>
              <a:rPr lang="en-GB" dirty="0" smtClean="0"/>
              <a:t>Swap the word ‘failing’ with ‘learning’.</a:t>
            </a:r>
          </a:p>
          <a:p>
            <a:r>
              <a:rPr lang="en-GB" dirty="0" smtClean="0"/>
              <a:t>Embrace growth before speed.</a:t>
            </a:r>
          </a:p>
          <a:p>
            <a:r>
              <a:rPr lang="en-GB" dirty="0" smtClean="0"/>
              <a:t>Bad feedback is good feedback.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6396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Take Away Actions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one action will you commit to 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5604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9644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mental health?</a:t>
            </a:r>
            <a:endParaRPr lang="en-GB" dirty="0"/>
          </a:p>
        </p:txBody>
      </p:sp>
      <p:pic>
        <p:nvPicPr>
          <p:cNvPr id="4" name="Picture 5" descr="C:\Users\moyasanders\Desktop\MHC\mhc wellness-continuum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68090" y="1700446"/>
            <a:ext cx="9144000" cy="537321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91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Emotion Mood Meters 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57694" y="2336800"/>
          <a:ext cx="7060588" cy="3598863"/>
        </p:xfrm>
        <a:graphic>
          <a:graphicData uri="http://schemas.openxmlformats.org/drawingml/2006/table">
            <a:tbl>
              <a:tblPr firstRow="1" firstCol="1" bandRow="1"/>
              <a:tblGrid>
                <a:gridCol w="1765147">
                  <a:extLst>
                    <a:ext uri="{9D8B030D-6E8A-4147-A177-3AD203B41FA5}">
                      <a16:colId xmlns:a16="http://schemas.microsoft.com/office/drawing/2014/main" val="2163386710"/>
                    </a:ext>
                  </a:extLst>
                </a:gridCol>
                <a:gridCol w="1765147">
                  <a:extLst>
                    <a:ext uri="{9D8B030D-6E8A-4147-A177-3AD203B41FA5}">
                      <a16:colId xmlns:a16="http://schemas.microsoft.com/office/drawing/2014/main" val="3292114810"/>
                    </a:ext>
                  </a:extLst>
                </a:gridCol>
                <a:gridCol w="1765147">
                  <a:extLst>
                    <a:ext uri="{9D8B030D-6E8A-4147-A177-3AD203B41FA5}">
                      <a16:colId xmlns:a16="http://schemas.microsoft.com/office/drawing/2014/main" val="3434667588"/>
                    </a:ext>
                  </a:extLst>
                </a:gridCol>
                <a:gridCol w="1765147">
                  <a:extLst>
                    <a:ext uri="{9D8B030D-6E8A-4147-A177-3AD203B41FA5}">
                      <a16:colId xmlns:a16="http://schemas.microsoft.com/office/drawing/2014/main" val="3661909873"/>
                    </a:ext>
                  </a:extLst>
                </a:gridCol>
              </a:tblGrid>
              <a:tr h="58821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900" b="1" kern="12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Angry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96" marR="52896" marT="7347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900" b="1" kern="12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Tense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96" marR="52896" marT="7347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900" b="1" kern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Optimistic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96" marR="52896" marT="7347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900" b="1" kern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Inspired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96" marR="52896" marT="7347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771570"/>
                  </a:ext>
                </a:extLst>
              </a:tr>
              <a:tr h="58870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900" b="1" kern="12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Enraged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96" marR="52896" marT="7347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900" b="1" kern="12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Jittery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96" marR="52896" marT="7347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900" b="1" kern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Hopeful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96" marR="52896" marT="7347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900" b="1" kern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Elated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96" marR="52896" marT="7347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575596"/>
                  </a:ext>
                </a:extLst>
              </a:tr>
              <a:tr h="60879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900" b="1" kern="12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Frustarted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96" marR="52896" marT="7347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900" b="1" kern="12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Anxious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96" marR="52896" marT="7347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900" b="1" kern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Pleased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96" marR="52896" marT="7347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900" b="1" kern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Motivated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96" marR="52896" marT="7347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722946"/>
                  </a:ext>
                </a:extLst>
              </a:tr>
              <a:tr h="72878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900" b="1" kern="12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Alienated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96" marR="52896" marT="7347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900" b="1" kern="12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Discouraged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96" marR="52896" marT="7347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900" b="1" kern="12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Serene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96" marR="52896" marT="7347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900" b="1" kern="12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Fulfilled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96" marR="52896" marT="7347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345640"/>
                  </a:ext>
                </a:extLst>
              </a:tr>
              <a:tr h="56226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900" b="1" kern="12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Pessimistic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96" marR="52896" marT="7347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900" b="1" kern="12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Lonely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96" marR="52896" marT="7347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900" b="1" kern="12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Calm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96" marR="52896" marT="7347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900" b="1" kern="12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Balanced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96" marR="52896" marT="7347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372970"/>
                  </a:ext>
                </a:extLst>
              </a:tr>
              <a:tr h="52210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900" b="1" kern="12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Hopeless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96" marR="52896" marT="7347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900" b="1" kern="12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Drained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96" marR="52896" marT="7347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900" b="1" kern="12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Content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96" marR="52896" marT="7347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900" b="1" kern="120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Grateful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96" marR="52896" marT="7347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556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2882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our role in supporting our child’s mental health?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equip them with the tools to live a successful, positive, and happy life. </a:t>
            </a:r>
          </a:p>
          <a:p>
            <a:r>
              <a:rPr lang="en-GB" dirty="0" smtClean="0"/>
              <a:t>Encourage children to see the power they have to create change in the world, no matter how small or big. </a:t>
            </a:r>
          </a:p>
          <a:p>
            <a:r>
              <a:rPr lang="en-GB" dirty="0" smtClean="0"/>
              <a:t>To ensure our children feel: seen, heard, validated and valued.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240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Opening up powerful conversations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https://www.youtube.com/watch?v=r_yAtOh3yV0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526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Role (Real) Models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Partner Talk: Who was your role model growing up? Why?</a:t>
            </a:r>
          </a:p>
          <a:p>
            <a:r>
              <a:rPr lang="en-GB" dirty="0" smtClean="0"/>
              <a:t>Do you know who your child views as a role model?</a:t>
            </a:r>
          </a:p>
          <a:p>
            <a:r>
              <a:rPr lang="en-GB" dirty="0" smtClean="0"/>
              <a:t>Why?</a:t>
            </a:r>
          </a:p>
          <a:p>
            <a:r>
              <a:rPr lang="en-GB" dirty="0" smtClean="0"/>
              <a:t>If you don’t know this is not a judgment, but an action that you can take away to connect and find out.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67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 are a role (real model)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Remember your child sees every day heroes in you 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345" y="370726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97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 are your own superhero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All of us are unique. We have different personalities, strengths, weaknesses and habits. But these are differences to celebrate and use to our advantage. </a:t>
            </a:r>
          </a:p>
          <a:p>
            <a:pPr marL="0" indent="0">
              <a:buNone/>
            </a:pPr>
            <a:r>
              <a:rPr lang="en-GB" dirty="0" smtClean="0"/>
              <a:t>It is so important that we talk to our children about not comparing themselves to others too much. </a:t>
            </a:r>
          </a:p>
          <a:p>
            <a:pPr marL="0" indent="0">
              <a:buNone/>
            </a:pPr>
            <a:r>
              <a:rPr lang="en-GB" dirty="0" smtClean="0"/>
              <a:t>Discussion point: What are your experiences of this?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887670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110</TotalTime>
  <Words>615</Words>
  <Application>Microsoft Office PowerPoint</Application>
  <PresentationFormat>Widescreen</PresentationFormat>
  <Paragraphs>83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Times New Roman</vt:lpstr>
      <vt:lpstr>Trebuchet MS</vt:lpstr>
      <vt:lpstr>Berlin</vt:lpstr>
      <vt:lpstr>Office Theme</vt:lpstr>
      <vt:lpstr>Supporting our children with managing their emotions and self- confidence. </vt:lpstr>
      <vt:lpstr>PowerPoint Presentation</vt:lpstr>
      <vt:lpstr>What is mental health?</vt:lpstr>
      <vt:lpstr>Emotion Mood Meters </vt:lpstr>
      <vt:lpstr>What is our role in supporting our child’s mental health?</vt:lpstr>
      <vt:lpstr>Opening up powerful conversations</vt:lpstr>
      <vt:lpstr>Role (Real) Models </vt:lpstr>
      <vt:lpstr>You are a role (real model)</vt:lpstr>
      <vt:lpstr>You are your own superhero</vt:lpstr>
      <vt:lpstr>We were meant to be unique.</vt:lpstr>
      <vt:lpstr>Supporting your child with GOAL SETTING </vt:lpstr>
      <vt:lpstr>Humble Self-Confidence</vt:lpstr>
      <vt:lpstr>Ways to boost self- confidence</vt:lpstr>
      <vt:lpstr>PowerPoint Presentation</vt:lpstr>
      <vt:lpstr>Meet your Mindset Activity </vt:lpstr>
      <vt:lpstr>Grow your mindset </vt:lpstr>
      <vt:lpstr>Take Away Actions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our children with managing their emotions and self- confidence.</dc:title>
  <dc:creator>Sandeep Kaur</dc:creator>
  <cp:lastModifiedBy>Sandeep Kaur</cp:lastModifiedBy>
  <cp:revision>12</cp:revision>
  <dcterms:created xsi:type="dcterms:W3CDTF">2023-02-06T17:51:06Z</dcterms:created>
  <dcterms:modified xsi:type="dcterms:W3CDTF">2023-02-06T19:42:04Z</dcterms:modified>
</cp:coreProperties>
</file>