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79" r:id="rId4"/>
    <p:sldId id="266" r:id="rId5"/>
    <p:sldId id="267" r:id="rId6"/>
    <p:sldId id="268" r:id="rId7"/>
    <p:sldId id="269" r:id="rId8"/>
    <p:sldId id="270" r:id="rId9"/>
    <p:sldId id="271" r:id="rId10"/>
    <p:sldId id="272" r:id="rId11"/>
    <p:sldId id="273" r:id="rId12"/>
    <p:sldId id="274" r:id="rId13"/>
    <p:sldId id="275" r:id="rId14"/>
    <p:sldId id="276" r:id="rId15"/>
    <p:sldId id="281" r:id="rId16"/>
    <p:sldId id="277" r:id="rId17"/>
    <p:sldId id="283"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1E730A3-0D31-4C18-8559-E75571BA658A}" type="datetimeFigureOut">
              <a:rPr lang="en-GB" smtClean="0"/>
              <a:t>18/09/2023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C57005E-DA63-4296-86C6-DBFD03891221}" type="slidenum">
              <a:rPr lang="en-GB" smtClean="0"/>
              <a:t>‹#›</a:t>
            </a:fld>
            <a:endParaRPr lang="en-GB"/>
          </a:p>
        </p:txBody>
      </p:sp>
    </p:spTree>
    <p:extLst>
      <p:ext uri="{BB962C8B-B14F-4D97-AF65-F5344CB8AC3E}">
        <p14:creationId xmlns:p14="http://schemas.microsoft.com/office/powerpoint/2010/main" val="420051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BFDE921-9EFE-EA43-8987-9E2F31283AD1}" type="datetimeFigureOut">
              <a:rPr lang="en-US" smtClean="0"/>
              <a:t>9/18/2023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40E2D91-D1F9-B644-A4F8-492757DEADA7}" type="slidenum">
              <a:rPr lang="en-US" smtClean="0"/>
              <a:t>‹#›</a:t>
            </a:fld>
            <a:endParaRPr lang="en-US"/>
          </a:p>
        </p:txBody>
      </p:sp>
    </p:spTree>
    <p:extLst>
      <p:ext uri="{BB962C8B-B14F-4D97-AF65-F5344CB8AC3E}">
        <p14:creationId xmlns:p14="http://schemas.microsoft.com/office/powerpoint/2010/main" val="10234431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a:t>
            </a:fld>
            <a:endParaRPr lang="en-US"/>
          </a:p>
        </p:txBody>
      </p:sp>
    </p:spTree>
    <p:extLst>
      <p:ext uri="{BB962C8B-B14F-4D97-AF65-F5344CB8AC3E}">
        <p14:creationId xmlns:p14="http://schemas.microsoft.com/office/powerpoint/2010/main" val="325409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10</a:t>
            </a:fld>
            <a:endParaRPr lang="en-US"/>
          </a:p>
        </p:txBody>
      </p:sp>
    </p:spTree>
    <p:extLst>
      <p:ext uri="{BB962C8B-B14F-4D97-AF65-F5344CB8AC3E}">
        <p14:creationId xmlns:p14="http://schemas.microsoft.com/office/powerpoint/2010/main" val="407841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11</a:t>
            </a:fld>
            <a:endParaRPr lang="en-US"/>
          </a:p>
        </p:txBody>
      </p:sp>
    </p:spTree>
    <p:extLst>
      <p:ext uri="{BB962C8B-B14F-4D97-AF65-F5344CB8AC3E}">
        <p14:creationId xmlns:p14="http://schemas.microsoft.com/office/powerpoint/2010/main" val="282498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12</a:t>
            </a:fld>
            <a:endParaRPr lang="en-US"/>
          </a:p>
        </p:txBody>
      </p:sp>
    </p:spTree>
    <p:extLst>
      <p:ext uri="{BB962C8B-B14F-4D97-AF65-F5344CB8AC3E}">
        <p14:creationId xmlns:p14="http://schemas.microsoft.com/office/powerpoint/2010/main" val="3425506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13</a:t>
            </a:fld>
            <a:endParaRPr lang="en-US"/>
          </a:p>
        </p:txBody>
      </p:sp>
    </p:spTree>
    <p:extLst>
      <p:ext uri="{BB962C8B-B14F-4D97-AF65-F5344CB8AC3E}">
        <p14:creationId xmlns:p14="http://schemas.microsoft.com/office/powerpoint/2010/main" val="96721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14</a:t>
            </a:fld>
            <a:endParaRPr lang="en-US"/>
          </a:p>
        </p:txBody>
      </p:sp>
    </p:spTree>
    <p:extLst>
      <p:ext uri="{BB962C8B-B14F-4D97-AF65-F5344CB8AC3E}">
        <p14:creationId xmlns:p14="http://schemas.microsoft.com/office/powerpoint/2010/main" val="229875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15</a:t>
            </a:fld>
            <a:endParaRPr lang="en-US"/>
          </a:p>
        </p:txBody>
      </p:sp>
    </p:spTree>
    <p:extLst>
      <p:ext uri="{BB962C8B-B14F-4D97-AF65-F5344CB8AC3E}">
        <p14:creationId xmlns:p14="http://schemas.microsoft.com/office/powerpoint/2010/main" val="1093650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16</a:t>
            </a:fld>
            <a:endParaRPr lang="en-US"/>
          </a:p>
        </p:txBody>
      </p:sp>
    </p:spTree>
    <p:extLst>
      <p:ext uri="{BB962C8B-B14F-4D97-AF65-F5344CB8AC3E}">
        <p14:creationId xmlns:p14="http://schemas.microsoft.com/office/powerpoint/2010/main" val="2313138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17</a:t>
            </a:fld>
            <a:endParaRPr lang="en-US"/>
          </a:p>
        </p:txBody>
      </p:sp>
    </p:spTree>
    <p:extLst>
      <p:ext uri="{BB962C8B-B14F-4D97-AF65-F5344CB8AC3E}">
        <p14:creationId xmlns:p14="http://schemas.microsoft.com/office/powerpoint/2010/main" val="391236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2</a:t>
            </a:fld>
            <a:endParaRPr lang="en-US"/>
          </a:p>
        </p:txBody>
      </p:sp>
    </p:spTree>
    <p:extLst>
      <p:ext uri="{BB962C8B-B14F-4D97-AF65-F5344CB8AC3E}">
        <p14:creationId xmlns:p14="http://schemas.microsoft.com/office/powerpoint/2010/main" val="283277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3</a:t>
            </a:fld>
            <a:endParaRPr lang="en-US"/>
          </a:p>
        </p:txBody>
      </p:sp>
    </p:spTree>
    <p:extLst>
      <p:ext uri="{BB962C8B-B14F-4D97-AF65-F5344CB8AC3E}">
        <p14:creationId xmlns:p14="http://schemas.microsoft.com/office/powerpoint/2010/main" val="89017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uniform, and the importance of children being role models and settling</a:t>
            </a:r>
            <a:r>
              <a:rPr lang="en-US" baseline="0" dirty="0"/>
              <a:t> examples for rest of school.</a:t>
            </a:r>
            <a:endParaRPr lang="en-US" dirty="0"/>
          </a:p>
        </p:txBody>
      </p:sp>
      <p:sp>
        <p:nvSpPr>
          <p:cNvPr id="4" name="Slide Number Placeholder 3"/>
          <p:cNvSpPr>
            <a:spLocks noGrp="1"/>
          </p:cNvSpPr>
          <p:nvPr>
            <p:ph type="sldNum" sz="quarter" idx="10"/>
          </p:nvPr>
        </p:nvSpPr>
        <p:spPr/>
        <p:txBody>
          <a:bodyPr/>
          <a:lstStyle/>
          <a:p>
            <a:fld id="{740E2D91-D1F9-B644-A4F8-492757DEADA7}" type="slidenum">
              <a:rPr lang="en-US" smtClean="0"/>
              <a:t>4</a:t>
            </a:fld>
            <a:endParaRPr lang="en-US"/>
          </a:p>
        </p:txBody>
      </p:sp>
    </p:spTree>
    <p:extLst>
      <p:ext uri="{BB962C8B-B14F-4D97-AF65-F5344CB8AC3E}">
        <p14:creationId xmlns:p14="http://schemas.microsoft.com/office/powerpoint/2010/main" val="120858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5</a:t>
            </a:fld>
            <a:endParaRPr lang="en-US"/>
          </a:p>
        </p:txBody>
      </p:sp>
    </p:spTree>
    <p:extLst>
      <p:ext uri="{BB962C8B-B14F-4D97-AF65-F5344CB8AC3E}">
        <p14:creationId xmlns:p14="http://schemas.microsoft.com/office/powerpoint/2010/main" val="417273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6</a:t>
            </a:fld>
            <a:endParaRPr lang="en-US"/>
          </a:p>
        </p:txBody>
      </p:sp>
    </p:spTree>
    <p:extLst>
      <p:ext uri="{BB962C8B-B14F-4D97-AF65-F5344CB8AC3E}">
        <p14:creationId xmlns:p14="http://schemas.microsoft.com/office/powerpoint/2010/main" val="297757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7</a:t>
            </a:fld>
            <a:endParaRPr lang="en-US"/>
          </a:p>
        </p:txBody>
      </p:sp>
    </p:spTree>
    <p:extLst>
      <p:ext uri="{BB962C8B-B14F-4D97-AF65-F5344CB8AC3E}">
        <p14:creationId xmlns:p14="http://schemas.microsoft.com/office/powerpoint/2010/main" val="409705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8</a:t>
            </a:fld>
            <a:endParaRPr lang="en-US"/>
          </a:p>
        </p:txBody>
      </p:sp>
    </p:spTree>
    <p:extLst>
      <p:ext uri="{BB962C8B-B14F-4D97-AF65-F5344CB8AC3E}">
        <p14:creationId xmlns:p14="http://schemas.microsoft.com/office/powerpoint/2010/main" val="254566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D91-D1F9-B644-A4F8-492757DEADA7}" type="slidenum">
              <a:rPr lang="en-US" smtClean="0"/>
              <a:t>9</a:t>
            </a:fld>
            <a:endParaRPr lang="en-US"/>
          </a:p>
        </p:txBody>
      </p:sp>
    </p:spTree>
    <p:extLst>
      <p:ext uri="{BB962C8B-B14F-4D97-AF65-F5344CB8AC3E}">
        <p14:creationId xmlns:p14="http://schemas.microsoft.com/office/powerpoint/2010/main" val="2199178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9/18/2023</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9/18/2023</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y.redbridge.gov.uk/map/secondary-school-catchment-are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nbc.com/2023/09/16/the-no-1-parenting-style-that-can-destroy-your-kids-self-esteem-and-confidence-harvard-experts.html" TargetMode="External"/><Relationship Id="rId5" Type="http://schemas.openxmlformats.org/officeDocument/2006/relationships/hyperlink" Target="https://www.redbridge.gov.uk/schools/secondary-school-admissions/" TargetMode="External"/><Relationship Id="rId4" Type="http://schemas.openxmlformats.org/officeDocument/2006/relationships/hyperlink" Target="https://www.redbridge.gov.uk/media/11420/transfer-to-sec-2023-school-allocations-and-cut-off-distanc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edbridge.gov.uk/eAdmiss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Transfer to Secondary School </a:t>
            </a:r>
          </a:p>
        </p:txBody>
      </p:sp>
      <p:sp>
        <p:nvSpPr>
          <p:cNvPr id="3" name="Subtitle 2"/>
          <p:cNvSpPr>
            <a:spLocks noGrp="1"/>
          </p:cNvSpPr>
          <p:nvPr>
            <p:ph type="subTitle" idx="1"/>
          </p:nvPr>
        </p:nvSpPr>
        <p:spPr/>
        <p:txBody>
          <a:bodyPr/>
          <a:lstStyle/>
          <a:p>
            <a:r>
              <a:rPr lang="en-US" dirty="0"/>
              <a:t>September 2023</a:t>
            </a:r>
          </a:p>
        </p:txBody>
      </p:sp>
    </p:spTree>
    <p:extLst>
      <p:ext uri="{BB962C8B-B14F-4D97-AF65-F5344CB8AC3E}">
        <p14:creationId xmlns:p14="http://schemas.microsoft.com/office/powerpoint/2010/main" val="178070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Grammar Schools</a:t>
            </a:r>
          </a:p>
        </p:txBody>
      </p:sp>
      <p:sp>
        <p:nvSpPr>
          <p:cNvPr id="3" name="Content Placeholder 2"/>
          <p:cNvSpPr>
            <a:spLocks noGrp="1"/>
          </p:cNvSpPr>
          <p:nvPr>
            <p:ph idx="1"/>
          </p:nvPr>
        </p:nvSpPr>
        <p:spPr/>
        <p:txBody>
          <a:bodyPr>
            <a:normAutofit/>
          </a:bodyPr>
          <a:lstStyle/>
          <a:p>
            <a:r>
              <a:rPr lang="en-US" dirty="0"/>
              <a:t>The level of ability for entry is very high.</a:t>
            </a:r>
          </a:p>
          <a:p>
            <a:r>
              <a:rPr lang="en-US" dirty="0"/>
              <a:t>Tests for the Redbridge grammar schools took place on Friday 15</a:t>
            </a:r>
            <a:r>
              <a:rPr lang="en-US" baseline="30000" dirty="0"/>
              <a:t>th</a:t>
            </a:r>
            <a:r>
              <a:rPr lang="en-US" dirty="0"/>
              <a:t> September 2023.</a:t>
            </a:r>
          </a:p>
          <a:p>
            <a:r>
              <a:rPr lang="en-US" dirty="0"/>
              <a:t>Parents whose children took the tests will be provided with advice on their child’s overall position before the deadline on 31</a:t>
            </a:r>
            <a:r>
              <a:rPr lang="en-US" baseline="30000" dirty="0"/>
              <a:t>st</a:t>
            </a:r>
            <a:r>
              <a:rPr lang="en-US" dirty="0"/>
              <a:t> October</a:t>
            </a:r>
          </a:p>
          <a:p>
            <a:r>
              <a:rPr lang="en-US" dirty="0"/>
              <a:t>This will not be any guarantee of an offer.</a:t>
            </a:r>
          </a:p>
          <a:p>
            <a:r>
              <a:rPr lang="en-US" dirty="0"/>
              <a:t>You </a:t>
            </a:r>
            <a:r>
              <a:rPr lang="en-US" b="1" dirty="0"/>
              <a:t>must also include the school on your on-line paper application as one of your six choices</a:t>
            </a:r>
            <a:r>
              <a:rPr lang="en-US" dirty="0"/>
              <a:t>.</a:t>
            </a:r>
          </a:p>
        </p:txBody>
      </p:sp>
    </p:spTree>
    <p:extLst>
      <p:ext uri="{BB962C8B-B14F-4D97-AF65-F5344CB8AC3E}">
        <p14:creationId xmlns:p14="http://schemas.microsoft.com/office/powerpoint/2010/main" val="116149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Academies, Foundation Schools and Faith Schools</a:t>
            </a:r>
          </a:p>
        </p:txBody>
      </p:sp>
      <p:sp>
        <p:nvSpPr>
          <p:cNvPr id="3" name="Content Placeholder 2"/>
          <p:cNvSpPr>
            <a:spLocks noGrp="1"/>
          </p:cNvSpPr>
          <p:nvPr>
            <p:ph idx="1"/>
          </p:nvPr>
        </p:nvSpPr>
        <p:spPr/>
        <p:txBody>
          <a:bodyPr/>
          <a:lstStyle/>
          <a:p>
            <a:pPr marL="0" indent="0">
              <a:buNone/>
            </a:pPr>
            <a:r>
              <a:rPr lang="en-US" dirty="0"/>
              <a:t>Governing bodies of these schools are responsible for admission arrangements</a:t>
            </a:r>
          </a:p>
          <a:p>
            <a:pPr marL="0" indent="0">
              <a:buNone/>
            </a:pPr>
            <a:endParaRPr lang="en-US" dirty="0"/>
          </a:p>
          <a:p>
            <a:r>
              <a:rPr lang="en-US" dirty="0"/>
              <a:t>If you wish to apply you must name the school on your on-line application form. </a:t>
            </a:r>
          </a:p>
          <a:p>
            <a:r>
              <a:rPr lang="en-US" dirty="0"/>
              <a:t>In the case of faith schools, you must also complete the Supplementary Information form and return it to the appropriate school- NOT TO LYNTON HOUSE.</a:t>
            </a:r>
          </a:p>
        </p:txBody>
      </p:sp>
    </p:spTree>
    <p:extLst>
      <p:ext uri="{BB962C8B-B14F-4D97-AF65-F5344CB8AC3E}">
        <p14:creationId xmlns:p14="http://schemas.microsoft.com/office/powerpoint/2010/main" val="418453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complete the application form?</a:t>
            </a:r>
          </a:p>
        </p:txBody>
      </p:sp>
      <p:sp>
        <p:nvSpPr>
          <p:cNvPr id="3" name="Content Placeholder 2"/>
          <p:cNvSpPr>
            <a:spLocks noGrp="1"/>
          </p:cNvSpPr>
          <p:nvPr>
            <p:ph idx="1"/>
          </p:nvPr>
        </p:nvSpPr>
        <p:spPr>
          <a:xfrm>
            <a:off x="838200" y="2038388"/>
            <a:ext cx="7467600" cy="4334132"/>
          </a:xfrm>
        </p:spPr>
        <p:txBody>
          <a:bodyPr>
            <a:normAutofit fontScale="85000" lnSpcReduction="20000"/>
          </a:bodyPr>
          <a:lstStyle/>
          <a:p>
            <a:r>
              <a:rPr lang="en-US" dirty="0"/>
              <a:t>Make sure that you understand the admission criteria for each school.</a:t>
            </a:r>
          </a:p>
          <a:p>
            <a:r>
              <a:rPr lang="en-US" dirty="0"/>
              <a:t>Decide which school you wish to attend most and put that at the top of your application form as your first ranked school. After this name your second ranked school and so on. You do not have to name 6 schools.</a:t>
            </a:r>
          </a:p>
          <a:p>
            <a:r>
              <a:rPr lang="en-US" dirty="0"/>
              <a:t>Parents are advised to rank the grammar school or denominational schools higher than the community schools.</a:t>
            </a:r>
          </a:p>
          <a:p>
            <a:r>
              <a:rPr lang="en-US" dirty="0"/>
              <a:t>Use the ranking wisely, considering your catchment school.</a:t>
            </a:r>
          </a:p>
          <a:p>
            <a:r>
              <a:rPr lang="en-US" dirty="0"/>
              <a:t>Last year we offered this same advice to our families and we had several appeals as families did not put more than one school etc. </a:t>
            </a:r>
            <a:r>
              <a:rPr lang="en-US" dirty="0" err="1"/>
              <a:t>Redbridge</a:t>
            </a:r>
            <a:r>
              <a:rPr lang="en-US" dirty="0"/>
              <a:t> admissions do not always offer you the closest school to your home. It is an oversubscribed borough and so please be prepared to accept any one of the six schools you add. </a:t>
            </a:r>
          </a:p>
          <a:p>
            <a:r>
              <a:rPr lang="en-US" dirty="0"/>
              <a:t>Appeals are very rarely heard and have to have exceptional grounds for a decision to be changed. </a:t>
            </a:r>
          </a:p>
        </p:txBody>
      </p:sp>
    </p:spTree>
    <p:extLst>
      <p:ext uri="{BB962C8B-B14F-4D97-AF65-F5344CB8AC3E}">
        <p14:creationId xmlns:p14="http://schemas.microsoft.com/office/powerpoint/2010/main" val="96770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Catchment Area</a:t>
            </a:r>
          </a:p>
        </p:txBody>
      </p:sp>
      <p:sp>
        <p:nvSpPr>
          <p:cNvPr id="3" name="Content Placeholder 2"/>
          <p:cNvSpPr>
            <a:spLocks noGrp="1"/>
          </p:cNvSpPr>
          <p:nvPr>
            <p:ph idx="1"/>
          </p:nvPr>
        </p:nvSpPr>
        <p:spPr/>
        <p:txBody>
          <a:bodyPr/>
          <a:lstStyle/>
          <a:p>
            <a:r>
              <a:rPr lang="en-US" dirty="0"/>
              <a:t>Check you know which catchment area you live in - look in the booklet and find your road.</a:t>
            </a:r>
          </a:p>
          <a:p>
            <a:r>
              <a:rPr lang="en-US" dirty="0"/>
              <a:t>Some catchments are split across different sides of the road.</a:t>
            </a:r>
          </a:p>
          <a:p>
            <a:r>
              <a:rPr lang="en-US" dirty="0"/>
              <a:t>If you are not sure, contact the borough.</a:t>
            </a:r>
          </a:p>
        </p:txBody>
      </p:sp>
    </p:spTree>
    <p:extLst>
      <p:ext uri="{BB962C8B-B14F-4D97-AF65-F5344CB8AC3E}">
        <p14:creationId xmlns:p14="http://schemas.microsoft.com/office/powerpoint/2010/main" val="106808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ANIL</a:t>
            </a:r>
          </a:p>
          <a:p>
            <a:pPr marL="0" indent="0">
              <a:buNone/>
            </a:pPr>
            <a:endParaRPr lang="en-US" dirty="0"/>
          </a:p>
          <a:p>
            <a:pPr marL="0" indent="0">
              <a:buNone/>
            </a:pPr>
            <a:r>
              <a:rPr lang="en-US" dirty="0"/>
              <a:t>Anil lives in the catchment area of Oaks Park. His parents would like him to go to the grammar school, </a:t>
            </a:r>
            <a:r>
              <a:rPr lang="en-US" dirty="0" err="1"/>
              <a:t>Ilford</a:t>
            </a:r>
            <a:r>
              <a:rPr lang="en-US" dirty="0"/>
              <a:t> County High, but, if not, they would like Seven Kings. They rank their requested schools on the application as follows;</a:t>
            </a:r>
          </a:p>
          <a:p>
            <a:pPr marL="0" indent="0">
              <a:buNone/>
            </a:pPr>
            <a:r>
              <a:rPr lang="en-US" dirty="0"/>
              <a:t>1</a:t>
            </a:r>
            <a:r>
              <a:rPr lang="en-US" baseline="30000" dirty="0"/>
              <a:t>st</a:t>
            </a:r>
            <a:r>
              <a:rPr lang="en-US" dirty="0"/>
              <a:t>		</a:t>
            </a:r>
            <a:r>
              <a:rPr lang="en-US" dirty="0" err="1"/>
              <a:t>Ilford</a:t>
            </a:r>
            <a:r>
              <a:rPr lang="en-US" dirty="0"/>
              <a:t> County</a:t>
            </a:r>
          </a:p>
          <a:p>
            <a:pPr marL="0" indent="0">
              <a:buNone/>
            </a:pPr>
            <a:r>
              <a:rPr lang="en-US" dirty="0"/>
              <a:t>2</a:t>
            </a:r>
            <a:r>
              <a:rPr lang="en-US" baseline="30000" dirty="0"/>
              <a:t>nd</a:t>
            </a:r>
            <a:r>
              <a:rPr lang="en-US" dirty="0"/>
              <a:t>		Seven Kings</a:t>
            </a:r>
          </a:p>
          <a:p>
            <a:pPr marL="0" indent="0">
              <a:buNone/>
            </a:pPr>
            <a:r>
              <a:rPr lang="en-US" dirty="0"/>
              <a:t>3</a:t>
            </a:r>
            <a:r>
              <a:rPr lang="en-US" baseline="30000" dirty="0"/>
              <a:t>rd</a:t>
            </a:r>
            <a:r>
              <a:rPr lang="en-US" dirty="0"/>
              <a:t> 		Oaks Park</a:t>
            </a:r>
          </a:p>
          <a:p>
            <a:pPr marL="0" indent="0">
              <a:buNone/>
            </a:pPr>
            <a:endParaRPr lang="en-US" dirty="0"/>
          </a:p>
          <a:p>
            <a:pPr marL="0" indent="0">
              <a:buNone/>
            </a:pPr>
            <a:r>
              <a:rPr lang="en-US" dirty="0"/>
              <a:t>Anil does not qualify for a grammar school place in the selection tests. Although he lives close to Seven Kings, he does not qualify for a place, as there are other applicants with higher priority who live in the catchment area. Anil qualifies for a place at Oaks Park, as they live in the catchment area and there are enough places for all those catchment area children who apply.</a:t>
            </a:r>
            <a:endParaRPr lang="en-US" b="1" dirty="0"/>
          </a:p>
          <a:p>
            <a:pPr marL="0" indent="0">
              <a:buNone/>
            </a:pPr>
            <a:endParaRPr lang="en-US" b="1" dirty="0"/>
          </a:p>
          <a:p>
            <a:pPr marL="0" indent="0">
              <a:buNone/>
            </a:pPr>
            <a:r>
              <a:rPr lang="en-US" b="1" dirty="0"/>
              <a:t>Anil is offered Oaks Park, but remains on the Seven Kings and </a:t>
            </a:r>
            <a:r>
              <a:rPr lang="en-US" b="1" dirty="0" err="1"/>
              <a:t>Ilford</a:t>
            </a:r>
            <a:r>
              <a:rPr lang="en-US" b="1" dirty="0"/>
              <a:t> County waiting lists.</a:t>
            </a:r>
          </a:p>
        </p:txBody>
      </p:sp>
    </p:spTree>
    <p:extLst>
      <p:ext uri="{BB962C8B-B14F-4D97-AF65-F5344CB8AC3E}">
        <p14:creationId xmlns:p14="http://schemas.microsoft.com/office/powerpoint/2010/main" val="144828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Events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0457716"/>
              </p:ext>
            </p:extLst>
          </p:nvPr>
        </p:nvGraphicFramePr>
        <p:xfrm>
          <a:off x="838200" y="2038350"/>
          <a:ext cx="7467600" cy="33020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r>
                        <a:rPr lang="en-GB" dirty="0"/>
                        <a:t>School</a:t>
                      </a:r>
                    </a:p>
                  </a:txBody>
                  <a:tcPr/>
                </a:tc>
                <a:tc>
                  <a:txBody>
                    <a:bodyPr/>
                    <a:lstStyle/>
                    <a:p>
                      <a:r>
                        <a:rPr lang="en-GB" dirty="0"/>
                        <a:t>Date and time</a:t>
                      </a:r>
                    </a:p>
                  </a:txBody>
                  <a:tcPr/>
                </a:tc>
                <a:extLst>
                  <a:ext uri="{0D108BD9-81ED-4DB2-BD59-A6C34878D82A}">
                    <a16:rowId xmlns:a16="http://schemas.microsoft.com/office/drawing/2014/main" val="10000"/>
                  </a:ext>
                </a:extLst>
              </a:tr>
              <a:tr h="370840">
                <a:tc>
                  <a:txBody>
                    <a:bodyPr/>
                    <a:lstStyle/>
                    <a:p>
                      <a:r>
                        <a:rPr lang="en-GB" dirty="0"/>
                        <a:t>Beal High</a:t>
                      </a:r>
                      <a:r>
                        <a:rPr lang="en-GB" baseline="0" dirty="0"/>
                        <a:t> School</a:t>
                      </a:r>
                      <a:endParaRPr lang="en-GB" dirty="0"/>
                    </a:p>
                  </a:txBody>
                  <a:tcPr/>
                </a:tc>
                <a:tc>
                  <a:txBody>
                    <a:bodyPr/>
                    <a:lstStyle/>
                    <a:p>
                      <a:r>
                        <a:rPr lang="en-GB" dirty="0"/>
                        <a:t>Tuesday </a:t>
                      </a:r>
                      <a:r>
                        <a:rPr lang="en-GB" dirty="0" smtClean="0"/>
                        <a:t>26</a:t>
                      </a:r>
                      <a:r>
                        <a:rPr lang="en-GB" baseline="30000" dirty="0" smtClean="0"/>
                        <a:t>th</a:t>
                      </a:r>
                      <a:r>
                        <a:rPr lang="en-GB" dirty="0" smtClean="0"/>
                        <a:t> </a:t>
                      </a:r>
                      <a:r>
                        <a:rPr lang="en-GB" baseline="0" dirty="0"/>
                        <a:t>September </a:t>
                      </a:r>
                      <a:r>
                        <a:rPr lang="en-GB" baseline="0" dirty="0" smtClean="0"/>
                        <a:t>2023 5pm -6pm </a:t>
                      </a:r>
                      <a:endParaRPr lang="en-GB" dirty="0"/>
                    </a:p>
                  </a:txBody>
                  <a:tcPr/>
                </a:tc>
                <a:extLst>
                  <a:ext uri="{0D108BD9-81ED-4DB2-BD59-A6C34878D82A}">
                    <a16:rowId xmlns:a16="http://schemas.microsoft.com/office/drawing/2014/main" val="10001"/>
                  </a:ext>
                </a:extLst>
              </a:tr>
              <a:tr h="370840">
                <a:tc>
                  <a:txBody>
                    <a:bodyPr/>
                    <a:lstStyle/>
                    <a:p>
                      <a:r>
                        <a:rPr lang="en-GB" dirty="0"/>
                        <a:t>Palmer Catholic Academy</a:t>
                      </a:r>
                    </a:p>
                  </a:txBody>
                  <a:tcPr/>
                </a:tc>
                <a:tc>
                  <a:txBody>
                    <a:bodyPr/>
                    <a:lstStyle/>
                    <a:p>
                      <a:r>
                        <a:rPr lang="en-GB" dirty="0" smtClean="0"/>
                        <a:t>Thursday 19</a:t>
                      </a:r>
                      <a:r>
                        <a:rPr lang="en-GB" baseline="30000" dirty="0" smtClean="0"/>
                        <a:t>th</a:t>
                      </a:r>
                      <a:r>
                        <a:rPr lang="en-GB" dirty="0" smtClean="0"/>
                        <a:t> October 2023</a:t>
                      </a:r>
                      <a:r>
                        <a:rPr lang="en-GB" baseline="0" dirty="0" smtClean="0"/>
                        <a:t> 4.30pm to 7pm</a:t>
                      </a:r>
                      <a:endParaRPr lang="en-GB" dirty="0"/>
                    </a:p>
                  </a:txBody>
                  <a:tcPr/>
                </a:tc>
                <a:extLst>
                  <a:ext uri="{0D108BD9-81ED-4DB2-BD59-A6C34878D82A}">
                    <a16:rowId xmlns:a16="http://schemas.microsoft.com/office/drawing/2014/main" val="10002"/>
                  </a:ext>
                </a:extLst>
              </a:tr>
              <a:tr h="370840">
                <a:tc>
                  <a:txBody>
                    <a:bodyPr/>
                    <a:lstStyle/>
                    <a:p>
                      <a:r>
                        <a:rPr lang="en-GB" dirty="0"/>
                        <a:t>Valentines High</a:t>
                      </a:r>
                      <a:r>
                        <a:rPr lang="en-GB" baseline="0" dirty="0"/>
                        <a:t> School</a:t>
                      </a:r>
                      <a:endParaRPr lang="en-GB" dirty="0"/>
                    </a:p>
                  </a:txBody>
                  <a:tcPr/>
                </a:tc>
                <a:tc>
                  <a:txBody>
                    <a:bodyPr/>
                    <a:lstStyle/>
                    <a:p>
                      <a:r>
                        <a:rPr lang="en-GB" dirty="0"/>
                        <a:t>Thursday</a:t>
                      </a:r>
                      <a:r>
                        <a:rPr lang="en-GB" baseline="0" dirty="0"/>
                        <a:t> </a:t>
                      </a:r>
                      <a:r>
                        <a:rPr lang="en-GB" baseline="0" dirty="0" smtClean="0"/>
                        <a:t>21</a:t>
                      </a:r>
                      <a:r>
                        <a:rPr lang="en-GB" baseline="30000" dirty="0" smtClean="0"/>
                        <a:t>st</a:t>
                      </a:r>
                      <a:r>
                        <a:rPr lang="en-GB" baseline="0" dirty="0" smtClean="0"/>
                        <a:t>  September 2023 6pm </a:t>
                      </a:r>
                      <a:r>
                        <a:rPr lang="en-GB" baseline="0" dirty="0"/>
                        <a:t>and </a:t>
                      </a:r>
                      <a:r>
                        <a:rPr lang="en-GB" baseline="0" dirty="0" smtClean="0"/>
                        <a:t>7.15pm</a:t>
                      </a:r>
                      <a:endParaRPr lang="en-GB" dirty="0"/>
                    </a:p>
                  </a:txBody>
                  <a:tcPr/>
                </a:tc>
                <a:extLst>
                  <a:ext uri="{0D108BD9-81ED-4DB2-BD59-A6C34878D82A}">
                    <a16:rowId xmlns:a16="http://schemas.microsoft.com/office/drawing/2014/main" val="10003"/>
                  </a:ext>
                </a:extLst>
              </a:tr>
              <a:tr h="370840">
                <a:tc>
                  <a:txBody>
                    <a:bodyPr/>
                    <a:lstStyle/>
                    <a:p>
                      <a:r>
                        <a:rPr lang="en-GB" dirty="0"/>
                        <a:t>Wanstead</a:t>
                      </a:r>
                      <a:r>
                        <a:rPr lang="en-GB" baseline="0" dirty="0"/>
                        <a:t> High School</a:t>
                      </a:r>
                      <a:endParaRPr lang="en-GB" dirty="0"/>
                    </a:p>
                  </a:txBody>
                  <a:tcPr/>
                </a:tc>
                <a:tc>
                  <a:txBody>
                    <a:bodyPr/>
                    <a:lstStyle/>
                    <a:p>
                      <a:r>
                        <a:rPr lang="en-GB" dirty="0"/>
                        <a:t>Thursday </a:t>
                      </a:r>
                      <a:r>
                        <a:rPr lang="en-GB" dirty="0" smtClean="0"/>
                        <a:t>5</a:t>
                      </a:r>
                      <a:r>
                        <a:rPr lang="en-GB" baseline="30000" dirty="0" smtClean="0"/>
                        <a:t>th</a:t>
                      </a:r>
                      <a:r>
                        <a:rPr lang="en-GB" dirty="0" smtClean="0"/>
                        <a:t> October</a:t>
                      </a:r>
                      <a:r>
                        <a:rPr lang="en-GB" baseline="0" dirty="0" smtClean="0"/>
                        <a:t> 2023 6pm to 8pm</a:t>
                      </a:r>
                      <a:endParaRPr lang="en-GB" dirty="0"/>
                    </a:p>
                  </a:txBody>
                  <a:tcPr/>
                </a:tc>
                <a:extLst>
                  <a:ext uri="{0D108BD9-81ED-4DB2-BD59-A6C34878D82A}">
                    <a16:rowId xmlns:a16="http://schemas.microsoft.com/office/drawing/2014/main" val="10004"/>
                  </a:ext>
                </a:extLst>
              </a:tr>
              <a:tr h="370840">
                <a:tc>
                  <a:txBody>
                    <a:bodyPr/>
                    <a:lstStyle/>
                    <a:p>
                      <a:r>
                        <a:rPr lang="en-GB" dirty="0"/>
                        <a:t>Caterham High School</a:t>
                      </a:r>
                    </a:p>
                  </a:txBody>
                  <a:tcPr/>
                </a:tc>
                <a:tc>
                  <a:txBody>
                    <a:bodyPr/>
                    <a:lstStyle/>
                    <a:p>
                      <a:r>
                        <a:rPr lang="en-GB" dirty="0"/>
                        <a:t>Thursday </a:t>
                      </a:r>
                      <a:r>
                        <a:rPr lang="en-GB" dirty="0" smtClean="0"/>
                        <a:t>12</a:t>
                      </a:r>
                      <a:r>
                        <a:rPr lang="en-GB" baseline="30000" dirty="0" smtClean="0"/>
                        <a:t>th</a:t>
                      </a:r>
                      <a:r>
                        <a:rPr lang="en-GB" dirty="0" smtClean="0"/>
                        <a:t> October 2023</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2130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and Support</a:t>
            </a:r>
          </a:p>
        </p:txBody>
      </p:sp>
      <p:sp>
        <p:nvSpPr>
          <p:cNvPr id="3" name="Content Placeholder 2"/>
          <p:cNvSpPr>
            <a:spLocks noGrp="1"/>
          </p:cNvSpPr>
          <p:nvPr>
            <p:ph idx="1"/>
          </p:nvPr>
        </p:nvSpPr>
        <p:spPr/>
        <p:txBody>
          <a:bodyPr/>
          <a:lstStyle/>
          <a:p>
            <a:r>
              <a:rPr lang="en-US" dirty="0"/>
              <a:t>If there is anything you are not clear about, ask for advice from the school and </a:t>
            </a:r>
            <a:r>
              <a:rPr lang="en-US" dirty="0" err="1"/>
              <a:t>Mrs</a:t>
            </a:r>
            <a:r>
              <a:rPr lang="en-US" dirty="0"/>
              <a:t> Kaur will contact you. </a:t>
            </a:r>
          </a:p>
          <a:p>
            <a:r>
              <a:rPr lang="en-US" dirty="0"/>
              <a:t>You can also contact the Awards and Admissions Team at Lynton House. </a:t>
            </a:r>
          </a:p>
          <a:p>
            <a:r>
              <a:rPr lang="en-US" dirty="0"/>
              <a:t>We will be sending out a letter this week offering workshops to support any families that would like assistance in completing the form.</a:t>
            </a:r>
          </a:p>
          <a:p>
            <a:r>
              <a:rPr lang="en-US" dirty="0"/>
              <a:t>Good luck </a:t>
            </a:r>
            <a:r>
              <a:rPr lang="en-US" dirty="0">
                <a:sym typeface="Wingdings"/>
              </a:rPr>
              <a:t></a:t>
            </a:r>
          </a:p>
          <a:p>
            <a:pPr marL="0" indent="0">
              <a:buNone/>
            </a:pPr>
            <a:endParaRPr lang="en-US" dirty="0"/>
          </a:p>
        </p:txBody>
      </p:sp>
    </p:spTree>
    <p:extLst>
      <p:ext uri="{BB962C8B-B14F-4D97-AF65-F5344CB8AC3E}">
        <p14:creationId xmlns:p14="http://schemas.microsoft.com/office/powerpoint/2010/main" val="109610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340" y="101283"/>
            <a:ext cx="8041440" cy="835977"/>
          </a:xfrm>
        </p:spPr>
        <p:txBody>
          <a:bodyPr/>
          <a:lstStyle/>
          <a:p>
            <a:r>
              <a:rPr lang="en-US" dirty="0" smtClean="0"/>
              <a:t>Links</a:t>
            </a:r>
            <a:endParaRPr lang="en-US" dirty="0"/>
          </a:p>
        </p:txBody>
      </p:sp>
      <p:sp>
        <p:nvSpPr>
          <p:cNvPr id="4" name="Title 1"/>
          <p:cNvSpPr>
            <a:spLocks noGrp="1"/>
          </p:cNvSpPr>
          <p:nvPr>
            <p:ph idx="1"/>
          </p:nvPr>
        </p:nvSpPr>
        <p:spPr>
          <a:xfrm>
            <a:off x="650340" y="1196340"/>
            <a:ext cx="8244840" cy="5082540"/>
          </a:xfrm>
        </p:spPr>
        <p:txBody>
          <a:bodyPr>
            <a:normAutofit fontScale="47500" lnSpcReduction="20000"/>
          </a:bodyPr>
          <a:lstStyle/>
          <a:p>
            <a:pPr marL="0" indent="0" algn="ctr">
              <a:buNone/>
            </a:pPr>
            <a:r>
              <a:rPr lang="en-GB" sz="1400" dirty="0" smtClean="0"/>
              <a:t/>
            </a:r>
            <a:br>
              <a:rPr lang="en-GB" sz="1400" dirty="0" smtClean="0"/>
            </a:br>
            <a:r>
              <a:rPr lang="en-GB" sz="1400" dirty="0" smtClean="0"/>
              <a:t/>
            </a:r>
            <a:br>
              <a:rPr lang="en-GB" sz="1400" dirty="0" smtClean="0"/>
            </a:br>
            <a:r>
              <a:rPr lang="en-GB" sz="3300" b="1" dirty="0"/>
              <a:t>1. Catchment area map tool </a:t>
            </a:r>
            <a:r>
              <a:rPr lang="en-GB" sz="3300" dirty="0"/>
              <a:t/>
            </a:r>
            <a:br>
              <a:rPr lang="en-GB" sz="3300" dirty="0"/>
            </a:br>
            <a:r>
              <a:rPr lang="en-GB" sz="3300" dirty="0">
                <a:hlinkClick r:id="rId3"/>
              </a:rPr>
              <a:t>https://my.redbridge.gov.uk/map/secondary-school-catchment-area</a:t>
            </a:r>
            <a:r>
              <a:rPr lang="en-GB" sz="3300" dirty="0"/>
              <a:t/>
            </a:r>
            <a:br>
              <a:rPr lang="en-GB" sz="3300" dirty="0"/>
            </a:br>
            <a:r>
              <a:rPr lang="en-GB" sz="3300" dirty="0"/>
              <a:t/>
            </a:r>
            <a:br>
              <a:rPr lang="en-GB" sz="3300" dirty="0"/>
            </a:br>
            <a:r>
              <a:rPr lang="en-GB" sz="3300" b="1" dirty="0" smtClean="0"/>
              <a:t>2</a:t>
            </a:r>
            <a:r>
              <a:rPr lang="en-GB" sz="3300" b="1" dirty="0"/>
              <a:t>. Details of how school places were allocated last year</a:t>
            </a:r>
            <a:r>
              <a:rPr lang="en-GB" sz="3300" dirty="0"/>
              <a:t/>
            </a:r>
            <a:br>
              <a:rPr lang="en-GB" sz="3300" dirty="0"/>
            </a:br>
            <a:r>
              <a:rPr lang="en-GB" sz="3300" dirty="0" smtClean="0">
                <a:hlinkClick r:id="rId4"/>
              </a:rPr>
              <a:t>https</a:t>
            </a:r>
            <a:r>
              <a:rPr lang="en-GB" sz="3300" dirty="0">
                <a:hlinkClick r:id="rId4"/>
              </a:rPr>
              <a:t>://www.redbridge.gov.uk/media/11420/transfer-to-sec-2023-school-allocations-and-cut-off-distances.pdf</a:t>
            </a:r>
            <a:r>
              <a:rPr lang="en-GB" sz="3300" dirty="0"/>
              <a:t/>
            </a:r>
            <a:br>
              <a:rPr lang="en-GB" sz="3300" dirty="0"/>
            </a:br>
            <a:r>
              <a:rPr lang="en-GB" sz="3300" dirty="0"/>
              <a:t/>
            </a:r>
            <a:br>
              <a:rPr lang="en-GB" sz="3300" dirty="0"/>
            </a:br>
            <a:r>
              <a:rPr lang="en-GB" sz="3300" b="1" dirty="0" smtClean="0"/>
              <a:t>3</a:t>
            </a:r>
            <a:r>
              <a:rPr lang="en-GB" sz="3300" b="1" dirty="0"/>
              <a:t>. Secondary Admission Application </a:t>
            </a:r>
            <a:r>
              <a:rPr lang="en-GB" sz="3300" b="1" dirty="0" smtClean="0"/>
              <a:t>page</a:t>
            </a:r>
            <a:r>
              <a:rPr lang="en-GB" sz="3300" dirty="0"/>
              <a:t/>
            </a:r>
            <a:br>
              <a:rPr lang="en-GB" sz="3300" dirty="0"/>
            </a:br>
            <a:r>
              <a:rPr lang="en-GB" sz="3300" dirty="0">
                <a:hlinkClick r:id="rId5"/>
              </a:rPr>
              <a:t>https://www.redbridge.gov.uk/schools/secondary-school-admissions/</a:t>
            </a:r>
            <a:r>
              <a:rPr lang="en-GB" sz="3300" dirty="0"/>
              <a:t/>
            </a:r>
            <a:br>
              <a:rPr lang="en-GB" sz="3300" dirty="0"/>
            </a:br>
            <a:r>
              <a:rPr lang="en-GB" sz="3300" dirty="0"/>
              <a:t/>
            </a:r>
            <a:br>
              <a:rPr lang="en-GB" sz="3300" dirty="0"/>
            </a:br>
            <a:r>
              <a:rPr lang="en-GB" sz="3300" b="1" u="sng" dirty="0" smtClean="0"/>
              <a:t>Please </a:t>
            </a:r>
            <a:r>
              <a:rPr lang="en-GB" sz="3300" b="1" u="sng" dirty="0"/>
              <a:t>remember we advise you complete the online action by October 20th at the latest. </a:t>
            </a:r>
            <a:r>
              <a:rPr lang="en-GB" sz="3300" dirty="0"/>
              <a:t/>
            </a:r>
            <a:br>
              <a:rPr lang="en-GB" sz="3300" dirty="0"/>
            </a:br>
            <a:r>
              <a:rPr lang="en-GB" sz="3300" dirty="0"/>
              <a:t/>
            </a:r>
            <a:br>
              <a:rPr lang="en-GB" sz="3300" dirty="0"/>
            </a:br>
            <a:r>
              <a:rPr lang="en-GB" sz="3300" dirty="0" smtClean="0"/>
              <a:t>If </a:t>
            </a:r>
            <a:r>
              <a:rPr lang="en-GB" sz="3300" dirty="0"/>
              <a:t>families would like an appointment to meet with a member of the team to complete the forms or a further conversation please email </a:t>
            </a:r>
            <a:r>
              <a:rPr lang="en-GB" sz="3300" b="1" u="sng" dirty="0"/>
              <a:t>admin@highlandsprimary.net</a:t>
            </a:r>
            <a:r>
              <a:rPr lang="en-GB" sz="3300" b="1" dirty="0"/>
              <a:t> </a:t>
            </a:r>
            <a:r>
              <a:rPr lang="en-GB" sz="3300" dirty="0"/>
              <a:t>and we will get back to you with an appointment. </a:t>
            </a:r>
            <a:br>
              <a:rPr lang="en-GB" sz="3300" dirty="0"/>
            </a:br>
            <a:r>
              <a:rPr lang="en-GB" sz="3300" dirty="0"/>
              <a:t/>
            </a:r>
            <a:br>
              <a:rPr lang="en-GB" sz="3300" dirty="0"/>
            </a:br>
            <a:r>
              <a:rPr lang="en-GB" sz="3300" dirty="0" smtClean="0"/>
              <a:t>Finally </a:t>
            </a:r>
            <a:r>
              <a:rPr lang="en-GB" sz="3300" dirty="0"/>
              <a:t>for any families interested in the research piece looking at how to support children with their resilience please see the link below.</a:t>
            </a:r>
            <a:br>
              <a:rPr lang="en-GB" sz="3300" dirty="0"/>
            </a:br>
            <a:r>
              <a:rPr lang="en-GB" sz="3300" dirty="0" smtClean="0">
                <a:hlinkClick r:id="rId6"/>
              </a:rPr>
              <a:t>https</a:t>
            </a:r>
            <a:r>
              <a:rPr lang="en-GB" sz="3300" dirty="0">
                <a:hlinkClick r:id="rId6"/>
              </a:rPr>
              <a:t>://www.cnbc.com/2023/09/16/the-no-1-parenting-style-that-can-destroy-your-kids-self-esteem-and-confidence-harvard-experts.html</a:t>
            </a:r>
            <a:r>
              <a:rPr lang="en-GB" sz="3300" dirty="0"/>
              <a:t/>
            </a:r>
            <a:br>
              <a:rPr lang="en-GB" sz="3300" dirty="0"/>
            </a:br>
            <a:r>
              <a:rPr lang="en-GB" sz="3300" dirty="0"/>
              <a:t/>
            </a:r>
            <a:br>
              <a:rPr lang="en-GB" sz="3300" dirty="0"/>
            </a:br>
            <a:r>
              <a:rPr lang="en-GB" sz="3300" dirty="0"/>
              <a:t/>
            </a:r>
            <a:br>
              <a:rPr lang="en-GB" sz="3300" dirty="0"/>
            </a:br>
            <a:endParaRPr lang="en-GB" sz="3300" dirty="0"/>
          </a:p>
        </p:txBody>
      </p:sp>
    </p:spTree>
    <p:extLst>
      <p:ext uri="{BB962C8B-B14F-4D97-AF65-F5344CB8AC3E}">
        <p14:creationId xmlns:p14="http://schemas.microsoft.com/office/powerpoint/2010/main" val="328929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a:t>
            </a:r>
          </a:p>
        </p:txBody>
      </p:sp>
      <p:sp>
        <p:nvSpPr>
          <p:cNvPr id="3" name="Content Placeholder 2"/>
          <p:cNvSpPr>
            <a:spLocks noGrp="1"/>
          </p:cNvSpPr>
          <p:nvPr>
            <p:ph idx="1"/>
          </p:nvPr>
        </p:nvSpPr>
        <p:spPr/>
        <p:txBody>
          <a:bodyPr/>
          <a:lstStyle/>
          <a:p>
            <a:r>
              <a:rPr lang="en-US" dirty="0"/>
              <a:t>To give you an overview of expectations for Year 6 and how we work together to ensure our pupils are ‘secondary ready’.</a:t>
            </a:r>
          </a:p>
          <a:p>
            <a:r>
              <a:rPr lang="en-US" dirty="0"/>
              <a:t>To brief you on transfer procedures.</a:t>
            </a:r>
          </a:p>
          <a:p>
            <a:r>
              <a:rPr lang="en-US" dirty="0"/>
              <a:t>To encourage you to reflect very carefully on how to fill in your application and make your decisions.</a:t>
            </a:r>
          </a:p>
          <a:p>
            <a:r>
              <a:rPr lang="en-US" dirty="0"/>
              <a:t>To provide an opportunity to ask questions.</a:t>
            </a:r>
          </a:p>
        </p:txBody>
      </p:sp>
      <p:pic>
        <p:nvPicPr>
          <p:cNvPr id="2050" name="Picture 2" descr="Parish Primary School: Year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582" y="325581"/>
            <a:ext cx="2135138" cy="163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4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Ready- the whole child</a:t>
            </a:r>
          </a:p>
        </p:txBody>
      </p:sp>
      <p:sp>
        <p:nvSpPr>
          <p:cNvPr id="3" name="Content Placeholder 2"/>
          <p:cNvSpPr>
            <a:spLocks noGrp="1"/>
          </p:cNvSpPr>
          <p:nvPr>
            <p:ph idx="1"/>
          </p:nvPr>
        </p:nvSpPr>
        <p:spPr/>
        <p:txBody>
          <a:bodyPr/>
          <a:lstStyle/>
          <a:p>
            <a:pPr marL="0" indent="0">
              <a:buNone/>
            </a:pPr>
            <a:r>
              <a:rPr lang="en-US" b="1" dirty="0">
                <a:solidFill>
                  <a:schemeClr val="tx1"/>
                </a:solidFill>
              </a:rPr>
              <a:t>Secondary ready suggests to us the whole child.</a:t>
            </a:r>
          </a:p>
          <a:p>
            <a:pPr marL="0" indent="0">
              <a:buNone/>
            </a:pPr>
            <a:endParaRPr lang="en-US" b="1" dirty="0">
              <a:solidFill>
                <a:schemeClr val="tx1"/>
              </a:solidFill>
            </a:endParaRPr>
          </a:p>
          <a:p>
            <a:pPr marL="0" indent="0">
              <a:buNone/>
            </a:pPr>
            <a:r>
              <a:rPr lang="en-US" b="1" dirty="0">
                <a:solidFill>
                  <a:schemeClr val="tx1"/>
                </a:solidFill>
              </a:rPr>
              <a:t>A child who is well adjusted, understands leadership and responsibility, is emotionally and socially literate, has a sense of self-worth and confidence and is prepared for the challenge that they will face as they move into secondary education. </a:t>
            </a:r>
          </a:p>
        </p:txBody>
      </p:sp>
      <p:pic>
        <p:nvPicPr>
          <p:cNvPr id="3074" name="Picture 2" descr="Secondary Education word cloud. Secondary Education word cloud, wordcloud made with text only royalty free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806" y="4928457"/>
            <a:ext cx="3115526" cy="156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to help?</a:t>
            </a:r>
          </a:p>
        </p:txBody>
      </p:sp>
      <p:sp>
        <p:nvSpPr>
          <p:cNvPr id="3" name="Content Placeholder 2"/>
          <p:cNvSpPr>
            <a:spLocks noGrp="1"/>
          </p:cNvSpPr>
          <p:nvPr>
            <p:ph idx="1"/>
          </p:nvPr>
        </p:nvSpPr>
        <p:spPr>
          <a:xfrm>
            <a:off x="485192" y="1735494"/>
            <a:ext cx="7820608" cy="4254231"/>
          </a:xfrm>
        </p:spPr>
        <p:txBody>
          <a:bodyPr>
            <a:normAutofit fontScale="92500" lnSpcReduction="10000"/>
          </a:bodyPr>
          <a:lstStyle/>
          <a:p>
            <a:r>
              <a:rPr lang="en-US" dirty="0"/>
              <a:t>Make sure your child comes to school every day and at the right time. </a:t>
            </a:r>
            <a:r>
              <a:rPr lang="en-US" b="1" dirty="0"/>
              <a:t>Excellent attendance is crucial</a:t>
            </a:r>
            <a:r>
              <a:rPr lang="en-US" dirty="0"/>
              <a:t>.</a:t>
            </a:r>
          </a:p>
          <a:p>
            <a:r>
              <a:rPr lang="en-US" dirty="0"/>
              <a:t>Ensure your child has a good night’s sleep </a:t>
            </a:r>
            <a:r>
              <a:rPr lang="en-US" b="1" dirty="0"/>
              <a:t>(9.5 hours is the recommended amount by NHS for 11 </a:t>
            </a:r>
            <a:r>
              <a:rPr lang="en-US" b="1" dirty="0" err="1"/>
              <a:t>yr</a:t>
            </a:r>
            <a:r>
              <a:rPr lang="en-US" b="1" dirty="0"/>
              <a:t> olds)</a:t>
            </a:r>
          </a:p>
          <a:p>
            <a:r>
              <a:rPr lang="en-US" dirty="0"/>
              <a:t>Ensure your child has a nutritious breakfast and varied healthy diet.</a:t>
            </a:r>
          </a:p>
          <a:p>
            <a:r>
              <a:rPr lang="en-US" dirty="0"/>
              <a:t>That you encourage your child to always do </a:t>
            </a:r>
            <a:r>
              <a:rPr lang="en-US" i="1" dirty="0"/>
              <a:t>their</a:t>
            </a:r>
            <a:r>
              <a:rPr lang="en-US" dirty="0"/>
              <a:t> best.</a:t>
            </a:r>
          </a:p>
          <a:p>
            <a:r>
              <a:rPr lang="en-US" dirty="0"/>
              <a:t>Learn with them at home. Ensure they read every day.</a:t>
            </a:r>
          </a:p>
          <a:p>
            <a:r>
              <a:rPr lang="en-US" dirty="0"/>
              <a:t>Attend workshops.</a:t>
            </a:r>
          </a:p>
          <a:p>
            <a:r>
              <a:rPr lang="en-US" dirty="0"/>
              <a:t>Know there is no such thing as pass or fail at 11.</a:t>
            </a:r>
          </a:p>
          <a:p>
            <a:r>
              <a:rPr lang="en-US" dirty="0"/>
              <a:t>Attend morning club for </a:t>
            </a:r>
            <a:r>
              <a:rPr lang="en-US" dirty="0" err="1"/>
              <a:t>Maths</a:t>
            </a:r>
            <a:r>
              <a:rPr lang="en-US" dirty="0"/>
              <a:t> and Reading every week if invited. </a:t>
            </a:r>
          </a:p>
          <a:p>
            <a:endParaRPr lang="en-US" dirty="0"/>
          </a:p>
        </p:txBody>
      </p:sp>
    </p:spTree>
    <p:extLst>
      <p:ext uri="{BB962C8B-B14F-4D97-AF65-F5344CB8AC3E}">
        <p14:creationId xmlns:p14="http://schemas.microsoft.com/office/powerpoint/2010/main" val="400512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280" y="2020266"/>
            <a:ext cx="8041440" cy="1442674"/>
          </a:xfrm>
        </p:spPr>
        <p:txBody>
          <a:bodyPr/>
          <a:lstStyle/>
          <a:p>
            <a:r>
              <a:rPr lang="en-US" dirty="0"/>
              <a:t>Secondary Transfers</a:t>
            </a:r>
          </a:p>
        </p:txBody>
      </p:sp>
      <p:pic>
        <p:nvPicPr>
          <p:cNvPr id="1026" name="Picture 2" descr="Valentines High School, Ilford, Essex - Valentines High School&amp;#39;s facilities  are available to hire. Based in the Ilford community; We have facilities  for hire... - Venues4Hire.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79" y="296944"/>
            <a:ext cx="1871221" cy="1871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bs with WANSTEAD HIGH SCHOOL | Guardian Jo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396" y="413641"/>
            <a:ext cx="3119668" cy="1637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al High School – A Compelling Vision for Suc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42" y="3155541"/>
            <a:ext cx="178117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chool bad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4322" y="356035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oodford County High School For Girls - Woodford celebrates its Centen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031" y="413641"/>
            <a:ext cx="309314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goRGB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4337" y="3560354"/>
            <a:ext cx="192100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8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Children in Year 6 will transfer to Secondary School in September 2023</a:t>
            </a:r>
          </a:p>
          <a:p>
            <a:pPr marL="0" indent="0">
              <a:buNone/>
            </a:pPr>
            <a:endParaRPr lang="en-US" dirty="0"/>
          </a:p>
          <a:p>
            <a:r>
              <a:rPr lang="en-US" dirty="0"/>
              <a:t>To apply you should be a resident in LBR- if you pay your council tax to a different borough you must contact your own borough and use their application process and form. Arrangements are </a:t>
            </a:r>
            <a:r>
              <a:rPr lang="en-US" dirty="0" err="1"/>
              <a:t>co-ordinated</a:t>
            </a:r>
            <a:r>
              <a:rPr lang="en-US" dirty="0"/>
              <a:t> between boroughs and you may still apply for </a:t>
            </a:r>
            <a:r>
              <a:rPr lang="en-US" dirty="0" err="1"/>
              <a:t>Redbridge</a:t>
            </a:r>
            <a:r>
              <a:rPr lang="en-US" dirty="0"/>
              <a:t> schools if you wish.</a:t>
            </a:r>
          </a:p>
        </p:txBody>
      </p:sp>
    </p:spTree>
    <p:extLst>
      <p:ext uri="{BB962C8B-B14F-4D97-AF65-F5344CB8AC3E}">
        <p14:creationId xmlns:p14="http://schemas.microsoft.com/office/powerpoint/2010/main" val="170622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On-Line</a:t>
            </a:r>
          </a:p>
        </p:txBody>
      </p:sp>
      <p:sp>
        <p:nvSpPr>
          <p:cNvPr id="3" name="Content Placeholder 2"/>
          <p:cNvSpPr>
            <a:spLocks noGrp="1"/>
          </p:cNvSpPr>
          <p:nvPr>
            <p:ph idx="1"/>
          </p:nvPr>
        </p:nvSpPr>
        <p:spPr/>
        <p:txBody>
          <a:bodyPr/>
          <a:lstStyle/>
          <a:p>
            <a:pPr marL="0" indent="0">
              <a:buNone/>
            </a:pPr>
            <a:r>
              <a:rPr lang="en-US" dirty="0"/>
              <a:t>You are ONLY ABLE to apply on-line;</a:t>
            </a:r>
          </a:p>
          <a:p>
            <a:pPr marL="457200" indent="-457200">
              <a:buFont typeface="+mj-lt"/>
              <a:buAutoNum type="arabicPeriod"/>
            </a:pPr>
            <a:r>
              <a:rPr lang="en-US" sz="1600" dirty="0"/>
              <a:t>It’s quick, easy and safe</a:t>
            </a:r>
          </a:p>
          <a:p>
            <a:pPr marL="457200" indent="-457200">
              <a:buFont typeface="+mj-lt"/>
              <a:buAutoNum type="arabicPeriod"/>
            </a:pPr>
            <a:r>
              <a:rPr lang="en-US" sz="1600" dirty="0"/>
              <a:t>There is no risk your application can get lost</a:t>
            </a:r>
          </a:p>
          <a:p>
            <a:pPr marL="457200" indent="-457200">
              <a:buFont typeface="+mj-lt"/>
              <a:buAutoNum type="arabicPeriod"/>
            </a:pPr>
            <a:r>
              <a:rPr lang="en-US" sz="1600" dirty="0"/>
              <a:t>You will get an email confirmation and reference number</a:t>
            </a:r>
          </a:p>
          <a:p>
            <a:pPr marL="457200" indent="-457200">
              <a:buFont typeface="+mj-lt"/>
              <a:buAutoNum type="arabicPeriod"/>
            </a:pPr>
            <a:r>
              <a:rPr lang="en-US" sz="1600" dirty="0"/>
              <a:t>The system helps you by checking for errors.</a:t>
            </a:r>
          </a:p>
          <a:p>
            <a:pPr marL="457200" indent="-457200">
              <a:buFont typeface="+mj-lt"/>
              <a:buAutoNum type="arabicPeriod"/>
            </a:pPr>
            <a:r>
              <a:rPr lang="en-US" sz="1600" dirty="0"/>
              <a:t>You can change your application up to the closing date</a:t>
            </a:r>
          </a:p>
          <a:p>
            <a:pPr marL="457200" indent="-457200">
              <a:buFont typeface="+mj-lt"/>
              <a:buAutoNum type="arabicPeriod"/>
            </a:pPr>
            <a:r>
              <a:rPr lang="en-US" sz="1600" dirty="0"/>
              <a:t>You will receive an email giving you the outcome of your application during the evening on </a:t>
            </a:r>
            <a:r>
              <a:rPr lang="en-US" sz="1600" baseline="30000" dirty="0"/>
              <a:t>1st</a:t>
            </a:r>
            <a:r>
              <a:rPr lang="en-US" sz="1600" dirty="0"/>
              <a:t> March 2024. </a:t>
            </a:r>
          </a:p>
          <a:p>
            <a:pPr marL="457200" indent="-457200">
              <a:buFont typeface="+mj-lt"/>
              <a:buAutoNum type="arabicPeriod"/>
            </a:pPr>
            <a:endParaRPr lang="en-US" sz="1600" dirty="0"/>
          </a:p>
          <a:p>
            <a:pPr marL="0" indent="0">
              <a:buNone/>
            </a:pPr>
            <a:r>
              <a:rPr lang="en-US" sz="1600" dirty="0"/>
              <a:t>To try it go to: </a:t>
            </a:r>
            <a:r>
              <a:rPr lang="en-US" sz="1600" dirty="0">
                <a:hlinkClick r:id="rId3"/>
              </a:rPr>
              <a:t>www.redbridge.gov.uk/eAdmissions</a:t>
            </a:r>
            <a:endParaRPr lang="en-US" sz="1600" dirty="0"/>
          </a:p>
          <a:p>
            <a:pPr marL="0" indent="0">
              <a:buNone/>
            </a:pPr>
            <a:r>
              <a:rPr lang="en-US" sz="1600" dirty="0"/>
              <a:t>Computer access at Highlands will be available- we will advise of dates. </a:t>
            </a:r>
          </a:p>
          <a:p>
            <a:pPr marL="0" indent="0">
              <a:buNone/>
            </a:pPr>
            <a:r>
              <a:rPr lang="en-US" sz="1600" dirty="0"/>
              <a:t>You will need council tax information and a working email that you know the password for to login on a HPS computer (if not completing at home). </a:t>
            </a:r>
          </a:p>
        </p:txBody>
      </p:sp>
    </p:spTree>
    <p:extLst>
      <p:ext uri="{BB962C8B-B14F-4D97-AF65-F5344CB8AC3E}">
        <p14:creationId xmlns:p14="http://schemas.microsoft.com/office/powerpoint/2010/main" val="222781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timetable?</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2023</a:t>
            </a:r>
          </a:p>
          <a:p>
            <a:pPr marL="0" indent="0">
              <a:buNone/>
            </a:pPr>
            <a:r>
              <a:rPr lang="en-US" dirty="0"/>
              <a:t>September- booklets available online</a:t>
            </a:r>
          </a:p>
          <a:p>
            <a:pPr marL="0" indent="0">
              <a:buNone/>
            </a:pPr>
            <a:r>
              <a:rPr lang="en-US" dirty="0"/>
              <a:t>September – Applications open</a:t>
            </a:r>
          </a:p>
          <a:p>
            <a:pPr marL="0" indent="0">
              <a:buNone/>
            </a:pPr>
            <a:r>
              <a:rPr lang="en-US" dirty="0"/>
              <a:t>Sept &amp; Oct- secondary school open evenings and days (highly recommended).</a:t>
            </a:r>
          </a:p>
          <a:p>
            <a:pPr marL="0" indent="0">
              <a:buNone/>
            </a:pPr>
            <a:r>
              <a:rPr lang="en-US" dirty="0"/>
              <a:t>31</a:t>
            </a:r>
            <a:r>
              <a:rPr lang="en-US" baseline="30000" dirty="0"/>
              <a:t>st</a:t>
            </a:r>
            <a:r>
              <a:rPr lang="en-US" dirty="0"/>
              <a:t> October- deadline for completed application forms</a:t>
            </a:r>
          </a:p>
          <a:p>
            <a:pPr marL="0" indent="0">
              <a:buNone/>
            </a:pPr>
            <a:endParaRPr lang="en-US" dirty="0"/>
          </a:p>
          <a:p>
            <a:pPr marL="0" indent="0">
              <a:buNone/>
            </a:pPr>
            <a:r>
              <a:rPr lang="en-US" b="1" dirty="0"/>
              <a:t>2024</a:t>
            </a:r>
          </a:p>
          <a:p>
            <a:pPr marL="0" indent="0">
              <a:buNone/>
            </a:pPr>
            <a:r>
              <a:rPr lang="en-US" dirty="0"/>
              <a:t>1</a:t>
            </a:r>
            <a:r>
              <a:rPr lang="en-US" baseline="30000" dirty="0"/>
              <a:t>st</a:t>
            </a:r>
            <a:r>
              <a:rPr lang="en-US" dirty="0"/>
              <a:t> March- Outcome of application via email</a:t>
            </a:r>
          </a:p>
          <a:p>
            <a:pPr marL="0" indent="0">
              <a:buNone/>
            </a:pPr>
            <a:r>
              <a:rPr lang="en-US" dirty="0"/>
              <a:t>15</a:t>
            </a:r>
            <a:r>
              <a:rPr lang="en-US" baseline="30000" dirty="0"/>
              <a:t>th</a:t>
            </a:r>
            <a:r>
              <a:rPr lang="en-US" dirty="0"/>
              <a:t> March- You must respond to the offer (accept or decline)</a:t>
            </a:r>
          </a:p>
          <a:p>
            <a:pPr marL="0" indent="0">
              <a:buNone/>
            </a:pPr>
            <a:r>
              <a:rPr lang="en-US" dirty="0"/>
              <a:t>29</a:t>
            </a:r>
            <a:r>
              <a:rPr lang="en-US" baseline="30000" dirty="0"/>
              <a:t>th</a:t>
            </a:r>
            <a:r>
              <a:rPr lang="en-US" dirty="0"/>
              <a:t> March- Deadline for appeals (via </a:t>
            </a:r>
            <a:r>
              <a:rPr lang="en-US" dirty="0" err="1"/>
              <a:t>Redbridge</a:t>
            </a:r>
            <a:r>
              <a:rPr lang="en-US" dirty="0"/>
              <a:t> and Lynton house)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5701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a:t>
            </a:r>
          </a:p>
        </p:txBody>
      </p:sp>
      <p:sp>
        <p:nvSpPr>
          <p:cNvPr id="3" name="Content Placeholder 2"/>
          <p:cNvSpPr>
            <a:spLocks noGrp="1"/>
          </p:cNvSpPr>
          <p:nvPr>
            <p:ph idx="1"/>
          </p:nvPr>
        </p:nvSpPr>
        <p:spPr/>
        <p:txBody>
          <a:bodyPr>
            <a:normAutofit fontScale="92500" lnSpcReduction="20000"/>
          </a:bodyPr>
          <a:lstStyle/>
          <a:p>
            <a:r>
              <a:rPr lang="en-US" dirty="0"/>
              <a:t>Read the booklet online carefully and ask for advice if there is anything you are not sure about.</a:t>
            </a:r>
          </a:p>
          <a:p>
            <a:r>
              <a:rPr lang="en-US" dirty="0"/>
              <a:t>Find out more about the schools that interest you. Go to the secondary school open evenings or days.</a:t>
            </a:r>
          </a:p>
          <a:p>
            <a:r>
              <a:rPr lang="en-US" dirty="0"/>
              <a:t>You may apply for </a:t>
            </a:r>
            <a:r>
              <a:rPr lang="en-US" b="1" dirty="0"/>
              <a:t>up to six schools</a:t>
            </a:r>
            <a:r>
              <a:rPr lang="en-US" dirty="0"/>
              <a:t>. Decide carefully on your order of preference.</a:t>
            </a:r>
          </a:p>
          <a:p>
            <a:r>
              <a:rPr lang="en-US" dirty="0"/>
              <a:t>Complete Supplementary Information Form (SIF) if required for grammar/faith schools). These are available online as you complete the application process.</a:t>
            </a:r>
          </a:p>
          <a:p>
            <a:r>
              <a:rPr lang="en-US" dirty="0"/>
              <a:t>You will also need to send proof of residency to support your application. Please see the booklet for the proof criteria.</a:t>
            </a:r>
          </a:p>
        </p:txBody>
      </p:sp>
    </p:spTree>
    <p:extLst>
      <p:ext uri="{BB962C8B-B14F-4D97-AF65-F5344CB8AC3E}">
        <p14:creationId xmlns:p14="http://schemas.microsoft.com/office/powerpoint/2010/main" val="27265283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Sketchbook.thmx</Template>
  <TotalTime>19</TotalTime>
  <Words>1395</Words>
  <Application>Microsoft Office PowerPoint</Application>
  <PresentationFormat>On-screen Show (4:3)</PresentationFormat>
  <Paragraphs>125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Bradley Hand ITC TT-Bold</vt:lpstr>
      <vt:lpstr>Calibri</vt:lpstr>
      <vt:lpstr>Cambria</vt:lpstr>
      <vt:lpstr>Rage Italic</vt:lpstr>
      <vt:lpstr>Wingdings</vt:lpstr>
      <vt:lpstr>Sketchbook</vt:lpstr>
      <vt:lpstr>Transfer to Secondary School </vt:lpstr>
      <vt:lpstr>Purposes</vt:lpstr>
      <vt:lpstr>Secondary Ready- the whole child</vt:lpstr>
      <vt:lpstr>What can you do to help?</vt:lpstr>
      <vt:lpstr>Secondary Transfers</vt:lpstr>
      <vt:lpstr>Introduction</vt:lpstr>
      <vt:lpstr>Applying On-Line</vt:lpstr>
      <vt:lpstr>What is the timetable?</vt:lpstr>
      <vt:lpstr>How to apply</vt:lpstr>
      <vt:lpstr>How to apply- Grammar Schools</vt:lpstr>
      <vt:lpstr>Academies, Foundation Schools and Faith Schools</vt:lpstr>
      <vt:lpstr>How do I complete the application form?</vt:lpstr>
      <vt:lpstr>Catchment Area</vt:lpstr>
      <vt:lpstr>Example</vt:lpstr>
      <vt:lpstr>Open Events</vt:lpstr>
      <vt:lpstr>Advice and Support</vt:lpstr>
      <vt:lpstr>Links</vt:lpstr>
    </vt:vector>
  </TitlesOfParts>
  <Company>Highlands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SATs and Transfer to Secondary School</dc:title>
  <dc:creator>Sandeep Kaur</dc:creator>
  <cp:lastModifiedBy>Kulvinder Kaur</cp:lastModifiedBy>
  <cp:revision>58</cp:revision>
  <cp:lastPrinted>2016-09-07T08:30:11Z</cp:lastPrinted>
  <dcterms:created xsi:type="dcterms:W3CDTF">2014-09-15T10:42:30Z</dcterms:created>
  <dcterms:modified xsi:type="dcterms:W3CDTF">2023-09-18T19:27:44Z</dcterms:modified>
</cp:coreProperties>
</file>