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58" r:id="rId4"/>
    <p:sldId id="268" r:id="rId5"/>
    <p:sldId id="273" r:id="rId6"/>
    <p:sldId id="261" r:id="rId7"/>
    <p:sldId id="281" r:id="rId8"/>
    <p:sldId id="265" r:id="rId9"/>
    <p:sldId id="277" r:id="rId10"/>
    <p:sldId id="278" r:id="rId11"/>
    <p:sldId id="279" r:id="rId12"/>
    <p:sldId id="266" r:id="rId13"/>
    <p:sldId id="282" r:id="rId14"/>
    <p:sldId id="275" r:id="rId15"/>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69" autoAdjust="0"/>
    <p:restoredTop sz="69533" autoAdjust="0"/>
  </p:normalViewPr>
  <p:slideViewPr>
    <p:cSldViewPr snapToGrid="0">
      <p:cViewPr varScale="1">
        <p:scale>
          <a:sx n="52" d="100"/>
          <a:sy n="52" d="100"/>
        </p:scale>
        <p:origin x="2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22B9336-8959-4E97-8648-E5849B20023A}" type="datetimeFigureOut">
              <a:rPr lang="en-GB" smtClean="0"/>
              <a:t>30/11/2023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6A69E6A-5DD0-4225-BEB5-D96B324F50C5}" type="slidenum">
              <a:rPr lang="en-GB" smtClean="0"/>
              <a:t>‹#›</a:t>
            </a:fld>
            <a:endParaRPr lang="en-GB"/>
          </a:p>
        </p:txBody>
      </p:sp>
    </p:spTree>
    <p:extLst>
      <p:ext uri="{BB962C8B-B14F-4D97-AF65-F5344CB8AC3E}">
        <p14:creationId xmlns:p14="http://schemas.microsoft.com/office/powerpoint/2010/main" val="3152528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ookpeopleunite.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6A69E6A-5DD0-4225-BEB5-D96B324F50C5}" type="slidenum">
              <a:rPr lang="en-GB" smtClean="0"/>
              <a:t>1</a:t>
            </a:fld>
            <a:endParaRPr lang="en-GB"/>
          </a:p>
        </p:txBody>
      </p:sp>
    </p:spTree>
    <p:extLst>
      <p:ext uri="{BB962C8B-B14F-4D97-AF65-F5344CB8AC3E}">
        <p14:creationId xmlns:p14="http://schemas.microsoft.com/office/powerpoint/2010/main" val="3786208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Suggested</a:t>
            </a:r>
            <a:r>
              <a:rPr lang="en-GB" baseline="0" dirty="0" smtClean="0"/>
              <a:t> YA novels. </a:t>
            </a:r>
            <a:endParaRPr lang="en-GB" dirty="0"/>
          </a:p>
        </p:txBody>
      </p:sp>
      <p:sp>
        <p:nvSpPr>
          <p:cNvPr id="4" name="Slide Number Placeholder 3"/>
          <p:cNvSpPr>
            <a:spLocks noGrp="1"/>
          </p:cNvSpPr>
          <p:nvPr>
            <p:ph type="sldNum" sz="quarter" idx="10"/>
          </p:nvPr>
        </p:nvSpPr>
        <p:spPr/>
        <p:txBody>
          <a:bodyPr/>
          <a:lstStyle/>
          <a:p>
            <a:fld id="{86A69E6A-5DD0-4225-BEB5-D96B324F50C5}" type="slidenum">
              <a:rPr lang="en-GB" smtClean="0"/>
              <a:t>13</a:t>
            </a:fld>
            <a:endParaRPr lang="en-GB"/>
          </a:p>
        </p:txBody>
      </p:sp>
    </p:spTree>
    <p:extLst>
      <p:ext uri="{BB962C8B-B14F-4D97-AF65-F5344CB8AC3E}">
        <p14:creationId xmlns:p14="http://schemas.microsoft.com/office/powerpoint/2010/main" val="3136177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a:t>
            </a:r>
            <a:r>
              <a:rPr lang="en-GB" baseline="0" dirty="0" smtClean="0"/>
              <a:t> the families what is reading?</a:t>
            </a:r>
          </a:p>
          <a:p>
            <a:r>
              <a:rPr lang="en-GB" baseline="0" dirty="0" smtClean="0"/>
              <a:t>Why do we teach it?</a:t>
            </a:r>
          </a:p>
          <a:p>
            <a:r>
              <a:rPr lang="en-GB" baseline="0" dirty="0" smtClean="0"/>
              <a:t>What skills does it give your child?</a:t>
            </a:r>
          </a:p>
          <a:p>
            <a:r>
              <a:rPr lang="en-GB" baseline="0" dirty="0" smtClean="0"/>
              <a:t>How does it impact on them in their wider life?</a:t>
            </a:r>
          </a:p>
          <a:p>
            <a:r>
              <a:rPr lang="en-GB" baseline="0" dirty="0" smtClean="0"/>
              <a:t>What difference will it make to them as adults?</a:t>
            </a:r>
          </a:p>
          <a:p>
            <a:r>
              <a:rPr lang="en-GB" sz="1200" b="0" i="0" u="none" strike="noStrike" kern="1200" dirty="0" smtClean="0">
                <a:solidFill>
                  <a:schemeClr val="tx1"/>
                </a:solidFill>
                <a:effectLst/>
                <a:latin typeface="+mn-lt"/>
                <a:ea typeface="+mn-ea"/>
                <a:cs typeface="+mn-cs"/>
                <a:hlinkClick r:id="rId3"/>
              </a:rPr>
              <a:t>Reading is Fundamental</a:t>
            </a:r>
            <a:r>
              <a:rPr lang="en-GB" sz="1200" b="0" i="0" kern="1200" dirty="0" smtClean="0">
                <a:solidFill>
                  <a:schemeClr val="tx1"/>
                </a:solidFill>
                <a:effectLst/>
                <a:latin typeface="+mn-lt"/>
                <a:ea typeface="+mn-ea"/>
                <a:cs typeface="+mn-cs"/>
              </a:rPr>
              <a:t>.  In fact, it is one of the most important ingredients to becoming all that you can be.</a:t>
            </a:r>
          </a:p>
          <a:p>
            <a:r>
              <a:rPr lang="en-GB" sz="1200" b="0" i="0" kern="1200" dirty="0" smtClean="0">
                <a:solidFill>
                  <a:schemeClr val="tx1"/>
                </a:solidFill>
                <a:effectLst/>
                <a:latin typeface="+mn-lt"/>
                <a:ea typeface="+mn-ea"/>
                <a:cs typeface="+mn-cs"/>
              </a:rPr>
              <a:t>Reading develops your brain, provides a window into the world around you and helps you do better in all school subjects.</a:t>
            </a:r>
          </a:p>
          <a:p>
            <a:r>
              <a:rPr lang="en-GB" sz="1200" b="0" i="0" kern="1200" dirty="0" smtClean="0">
                <a:solidFill>
                  <a:schemeClr val="tx1"/>
                </a:solidFill>
                <a:effectLst/>
                <a:latin typeface="+mn-lt"/>
                <a:ea typeface="+mn-ea"/>
                <a:cs typeface="+mn-cs"/>
              </a:rPr>
              <a:t>Most importantly, reading can not only help you become a better student, but a better person.  You can learn from the brightest people whenever and wherever you choose.</a:t>
            </a:r>
          </a:p>
          <a:p>
            <a:endParaRPr lang="en-GB" dirty="0"/>
          </a:p>
        </p:txBody>
      </p:sp>
      <p:sp>
        <p:nvSpPr>
          <p:cNvPr id="4" name="Slide Number Placeholder 3"/>
          <p:cNvSpPr>
            <a:spLocks noGrp="1"/>
          </p:cNvSpPr>
          <p:nvPr>
            <p:ph type="sldNum" sz="quarter" idx="10"/>
          </p:nvPr>
        </p:nvSpPr>
        <p:spPr/>
        <p:txBody>
          <a:bodyPr/>
          <a:lstStyle/>
          <a:p>
            <a:fld id="{86A69E6A-5DD0-4225-BEB5-D96B324F50C5}" type="slidenum">
              <a:rPr lang="en-GB" smtClean="0"/>
              <a:t>2</a:t>
            </a:fld>
            <a:endParaRPr lang="en-GB"/>
          </a:p>
        </p:txBody>
      </p:sp>
    </p:spTree>
    <p:extLst>
      <p:ext uri="{BB962C8B-B14F-4D97-AF65-F5344CB8AC3E}">
        <p14:creationId xmlns:p14="http://schemas.microsoft.com/office/powerpoint/2010/main" val="4165796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Gain feedback and share the HPS vision about our</a:t>
            </a:r>
            <a:r>
              <a:rPr lang="en-GB" baseline="0" dirty="0" smtClean="0"/>
              <a:t> understanding that Being a reader is a child that engages with texts and can demonstrate a variety of reading skills. </a:t>
            </a:r>
          </a:p>
          <a:p>
            <a:r>
              <a:rPr lang="en-GB" baseline="0" dirty="0" smtClean="0"/>
              <a:t>Someone that acknowledges how reading can influence and impact on the wider areas of their life and </a:t>
            </a:r>
            <a:r>
              <a:rPr lang="en-GB" baseline="0" dirty="0" err="1" smtClean="0"/>
              <a:t>particualry</a:t>
            </a:r>
            <a:r>
              <a:rPr lang="en-GB" baseline="0" dirty="0" smtClean="0"/>
              <a:t> the links </a:t>
            </a:r>
            <a:r>
              <a:rPr lang="en-GB" baseline="0" dirty="0" err="1" smtClean="0"/>
              <a:t>eith</a:t>
            </a:r>
            <a:r>
              <a:rPr lang="en-GB" baseline="0" dirty="0" smtClean="0"/>
              <a:t> other language events. </a:t>
            </a:r>
          </a:p>
          <a:p>
            <a:endParaRPr lang="en-GB" dirty="0"/>
          </a:p>
        </p:txBody>
      </p:sp>
      <p:sp>
        <p:nvSpPr>
          <p:cNvPr id="4" name="Slide Number Placeholder 3"/>
          <p:cNvSpPr>
            <a:spLocks noGrp="1"/>
          </p:cNvSpPr>
          <p:nvPr>
            <p:ph type="sldNum" sz="quarter" idx="10"/>
          </p:nvPr>
        </p:nvSpPr>
        <p:spPr/>
        <p:txBody>
          <a:bodyPr/>
          <a:lstStyle/>
          <a:p>
            <a:fld id="{86A69E6A-5DD0-4225-BEB5-D96B324F50C5}" type="slidenum">
              <a:rPr lang="en-GB" smtClean="0"/>
              <a:t>3</a:t>
            </a:fld>
            <a:endParaRPr lang="en-GB"/>
          </a:p>
        </p:txBody>
      </p:sp>
    </p:spTree>
    <p:extLst>
      <p:ext uri="{BB962C8B-B14F-4D97-AF65-F5344CB8AC3E}">
        <p14:creationId xmlns:p14="http://schemas.microsoft.com/office/powerpoint/2010/main" val="1458640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Gain feedback and share the HPS vision about our</a:t>
            </a:r>
            <a:r>
              <a:rPr lang="en-GB" baseline="0" dirty="0" smtClean="0"/>
              <a:t> understanding that Being a reader is a child that engages with texts and can demonstrate a variety of reading skills. </a:t>
            </a:r>
          </a:p>
          <a:p>
            <a:r>
              <a:rPr lang="en-GB" baseline="0" dirty="0" smtClean="0"/>
              <a:t>Someone that acknowledges how reading can influence and impact on the wider areas of their life and </a:t>
            </a:r>
            <a:r>
              <a:rPr lang="en-GB" baseline="0" dirty="0" err="1" smtClean="0"/>
              <a:t>particualry</a:t>
            </a:r>
            <a:r>
              <a:rPr lang="en-GB" baseline="0" dirty="0" smtClean="0"/>
              <a:t> the links </a:t>
            </a:r>
            <a:r>
              <a:rPr lang="en-GB" baseline="0" dirty="0" err="1" smtClean="0"/>
              <a:t>eith</a:t>
            </a:r>
            <a:r>
              <a:rPr lang="en-GB" baseline="0" dirty="0" smtClean="0"/>
              <a:t> other language events.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86A69E6A-5DD0-4225-BEB5-D96B324F50C5}" type="slidenum">
              <a:rPr lang="en-GB" smtClean="0"/>
              <a:t>4</a:t>
            </a:fld>
            <a:endParaRPr lang="en-GB"/>
          </a:p>
        </p:txBody>
      </p:sp>
    </p:spTree>
    <p:extLst>
      <p:ext uri="{BB962C8B-B14F-4D97-AF65-F5344CB8AC3E}">
        <p14:creationId xmlns:p14="http://schemas.microsoft.com/office/powerpoint/2010/main" val="2569938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E6A-5DD0-4225-BEB5-D96B324F50C5}" type="slidenum">
              <a:rPr lang="en-GB" smtClean="0"/>
              <a:t>5</a:t>
            </a:fld>
            <a:endParaRPr lang="en-GB"/>
          </a:p>
        </p:txBody>
      </p:sp>
    </p:spTree>
    <p:extLst>
      <p:ext uri="{BB962C8B-B14F-4D97-AF65-F5344CB8AC3E}">
        <p14:creationId xmlns:p14="http://schemas.microsoft.com/office/powerpoint/2010/main" val="2427439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Firstly not through test practise!</a:t>
            </a:r>
          </a:p>
          <a:p>
            <a:r>
              <a:rPr lang="en-GB" dirty="0" smtClean="0"/>
              <a:t>This will have the opposite impact on your child if not</a:t>
            </a:r>
            <a:r>
              <a:rPr lang="en-GB" baseline="0" dirty="0" smtClean="0"/>
              <a:t> completed in a safe and motivating environment. </a:t>
            </a:r>
          </a:p>
          <a:p>
            <a:endParaRPr lang="en-GB" baseline="0" dirty="0" smtClean="0"/>
          </a:p>
          <a:p>
            <a:r>
              <a:rPr lang="en-GB" baseline="0" dirty="0" smtClean="0"/>
              <a:t>Discuss the dialogic approach to reading. </a:t>
            </a:r>
          </a:p>
          <a:p>
            <a:endParaRPr lang="en-GB" baseline="0" dirty="0" smtClean="0"/>
          </a:p>
          <a:p>
            <a:pPr marL="0" indent="0">
              <a:buNone/>
            </a:pPr>
            <a:r>
              <a:rPr lang="en-GB" dirty="0" smtClean="0"/>
              <a:t>Talk to them about your most enjoyable books and where &amp; when you like to read. So they see reading as a part of life in their most important adults life!</a:t>
            </a:r>
          </a:p>
          <a:p>
            <a:pPr marL="0" indent="0">
              <a:buNone/>
            </a:pPr>
            <a:r>
              <a:rPr lang="en-GB" dirty="0" smtClean="0"/>
              <a:t>Encourage them to predict using their given information from the text, cover, blurb. </a:t>
            </a:r>
          </a:p>
          <a:p>
            <a:pPr marL="0" indent="0">
              <a:buNone/>
            </a:pPr>
            <a:r>
              <a:rPr lang="en-GB" dirty="0" smtClean="0"/>
              <a:t>Model your thinking process when reading. </a:t>
            </a:r>
          </a:p>
          <a:p>
            <a:pPr marL="0" indent="0">
              <a:buNone/>
            </a:pPr>
            <a:r>
              <a:rPr lang="en-GB" dirty="0" smtClean="0"/>
              <a:t>Ask them questions about the text that link to reading skills - What impression do you get, Why has the author.., What do you think? How do you feel about? Has your opinion changed? Does this remind you of any other text? What does that word mean? How does your experience of the world help your comprehension of this text?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6A69E6A-5DD0-4225-BEB5-D96B324F50C5}" type="slidenum">
              <a:rPr lang="en-GB" smtClean="0"/>
              <a:t>6</a:t>
            </a:fld>
            <a:endParaRPr lang="en-GB"/>
          </a:p>
        </p:txBody>
      </p:sp>
    </p:spTree>
    <p:extLst>
      <p:ext uri="{BB962C8B-B14F-4D97-AF65-F5344CB8AC3E}">
        <p14:creationId xmlns:p14="http://schemas.microsoft.com/office/powerpoint/2010/main" val="3718760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Weekly</a:t>
            </a:r>
            <a:r>
              <a:rPr lang="en-GB" baseline="0" dirty="0" smtClean="0"/>
              <a:t> structure Text marking, what we know what we think we know/ focus on vocabulary/relevance/ cause and effect/ questions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Questions should be designed to provoke discussion and dig into the meaning of the text – needs to be thought through.</a:t>
            </a:r>
          </a:p>
          <a:p>
            <a:endParaRPr lang="en-GB" dirty="0"/>
          </a:p>
        </p:txBody>
      </p:sp>
    </p:spTree>
    <p:extLst>
      <p:ext uri="{BB962C8B-B14F-4D97-AF65-F5344CB8AC3E}">
        <p14:creationId xmlns:p14="http://schemas.microsoft.com/office/powerpoint/2010/main" val="1386223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LQ – How did Mrs Long</a:t>
            </a:r>
            <a:r>
              <a:rPr lang="en-GB" baseline="0" dirty="0" smtClean="0"/>
              <a:t> ‘claim his attention’</a:t>
            </a:r>
          </a:p>
          <a:p>
            <a:endParaRPr lang="en-GB" baseline="0" dirty="0" smtClean="0"/>
          </a:p>
          <a:p>
            <a:r>
              <a:rPr lang="en-GB" baseline="0" dirty="0" smtClean="0"/>
              <a:t>CQ – How is Tom feeling? How do you know?</a:t>
            </a:r>
          </a:p>
          <a:p>
            <a:r>
              <a:rPr lang="en-GB" baseline="0" dirty="0" smtClean="0"/>
              <a:t>How is his mum feeling?</a:t>
            </a:r>
            <a:br>
              <a:rPr lang="en-GB" baseline="0" dirty="0" smtClean="0"/>
            </a:br>
            <a:r>
              <a:rPr lang="en-GB" baseline="0" dirty="0" smtClean="0"/>
              <a:t>Why does Tom say goodbye to the garden?</a:t>
            </a:r>
            <a:br>
              <a:rPr lang="en-GB" baseline="0" dirty="0" smtClean="0"/>
            </a:br>
            <a:r>
              <a:rPr lang="en-GB" baseline="0" dirty="0" smtClean="0"/>
              <a:t>How is mum trying to make Tom feel?</a:t>
            </a:r>
            <a:br>
              <a:rPr lang="en-GB" baseline="0" dirty="0" smtClean="0"/>
            </a:br>
            <a:r>
              <a:rPr lang="en-GB" baseline="0" dirty="0" smtClean="0"/>
              <a:t/>
            </a:r>
            <a:br>
              <a:rPr lang="en-GB" baseline="0" dirty="0" smtClean="0"/>
            </a:br>
            <a:r>
              <a:rPr lang="en-GB" baseline="0" dirty="0" smtClean="0"/>
              <a:t>TQ) Who do you think Peter is?</a:t>
            </a:r>
            <a:br>
              <a:rPr lang="en-GB" baseline="0" dirty="0" smtClean="0"/>
            </a:br>
            <a:r>
              <a:rPr lang="en-GB" baseline="0" dirty="0" smtClean="0"/>
              <a:t>What would you say to Tom?</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6A69E6A-5DD0-4225-BEB5-D96B324F50C5}" type="slidenum">
              <a:rPr lang="en-GB" smtClean="0"/>
              <a:t>11</a:t>
            </a:fld>
            <a:endParaRPr lang="en-GB"/>
          </a:p>
        </p:txBody>
      </p:sp>
    </p:spTree>
    <p:extLst>
      <p:ext uri="{BB962C8B-B14F-4D97-AF65-F5344CB8AC3E}">
        <p14:creationId xmlns:p14="http://schemas.microsoft.com/office/powerpoint/2010/main" val="2972599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A69E6A-5DD0-4225-BEB5-D96B324F50C5}" type="slidenum">
              <a:rPr lang="en-GB" smtClean="0"/>
              <a:t>12</a:t>
            </a:fld>
            <a:endParaRPr lang="en-GB"/>
          </a:p>
        </p:txBody>
      </p:sp>
    </p:spTree>
    <p:extLst>
      <p:ext uri="{BB962C8B-B14F-4D97-AF65-F5344CB8AC3E}">
        <p14:creationId xmlns:p14="http://schemas.microsoft.com/office/powerpoint/2010/main" val="204410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11/30/2023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11/30/2023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hyperlink" Target="https://schoolreadinglist.co.uk/reading-lists-for-ks2-school-pupils/suggested-reading-list-for-year-5-pupils-ks2-age-9-10/" TargetMode="External"/><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0908" y="882980"/>
            <a:ext cx="8637073" cy="2541431"/>
          </a:xfrm>
        </p:spPr>
        <p:txBody>
          <a:bodyPr>
            <a:normAutofit fontScale="90000"/>
          </a:bodyPr>
          <a:lstStyle/>
          <a:p>
            <a:pPr algn="ctr"/>
            <a:r>
              <a:rPr lang="en-GB" b="1" dirty="0" smtClean="0">
                <a:latin typeface="Century Gothic" panose="020B0502020202020204" pitchFamily="34" charset="0"/>
              </a:rPr>
              <a:t>Unlocking your child’s future through reading </a:t>
            </a:r>
            <a:endParaRPr lang="en-GB" b="1" dirty="0">
              <a:latin typeface="Century Gothic" panose="020B0502020202020204" pitchFamily="34" charset="0"/>
            </a:endParaRPr>
          </a:p>
        </p:txBody>
      </p:sp>
    </p:spTree>
    <p:extLst>
      <p:ext uri="{BB962C8B-B14F-4D97-AF65-F5344CB8AC3E}">
        <p14:creationId xmlns:p14="http://schemas.microsoft.com/office/powerpoint/2010/main" val="384911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6040582" y="365297"/>
            <a:ext cx="6031344" cy="525964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2000" b="1" u="sng" dirty="0" smtClean="0">
                <a:effectLst/>
                <a:latin typeface="Calibri" panose="020F0502020204030204" pitchFamily="34" charset="0"/>
                <a:ea typeface="Calibri" panose="020F0502020204030204" pitchFamily="34" charset="0"/>
                <a:cs typeface="Times New Roman" panose="02020603050405020304" pitchFamily="18" charset="0"/>
              </a:rPr>
              <a:t>Looking </a:t>
            </a: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Question:</a:t>
            </a:r>
            <a:br>
              <a:rPr lang="en-GB" sz="2000" b="1" u="sng" dirty="0">
                <a:effectLst/>
                <a:latin typeface="Calibri" panose="020F0502020204030204" pitchFamily="34" charset="0"/>
                <a:ea typeface="Calibri" panose="020F0502020204030204" pitchFamily="34" charset="0"/>
                <a:cs typeface="Times New Roman" panose="02020603050405020304" pitchFamily="18" charset="0"/>
              </a:rPr>
            </a:br>
            <a:r>
              <a:rPr lang="en-GB" sz="2000" dirty="0">
                <a:effectLst/>
                <a:latin typeface="Calibri" panose="020F0502020204030204" pitchFamily="34" charset="0"/>
                <a:ea typeface="Calibri" panose="020F0502020204030204" pitchFamily="34" charset="0"/>
                <a:cs typeface="Times New Roman" panose="02020603050405020304" pitchFamily="18" charset="0"/>
              </a:rPr>
              <a:t>What was Topher watching at the window?</a:t>
            </a:r>
          </a:p>
          <a:p>
            <a:pPr>
              <a:lnSpc>
                <a:spcPct val="107000"/>
              </a:lnSpc>
              <a:spcAft>
                <a:spcPts val="800"/>
              </a:spcAft>
            </a:pP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Clue Question:</a:t>
            </a:r>
            <a:br>
              <a:rPr lang="en-GB" sz="2000" b="1" u="sng" dirty="0">
                <a:effectLst/>
                <a:latin typeface="Calibri" panose="020F0502020204030204" pitchFamily="34" charset="0"/>
                <a:ea typeface="Calibri" panose="020F0502020204030204" pitchFamily="34" charset="0"/>
                <a:cs typeface="Times New Roman" panose="02020603050405020304" pitchFamily="18" charset="0"/>
              </a:rPr>
            </a:br>
            <a:r>
              <a:rPr lang="en-GB" sz="2000" dirty="0">
                <a:effectLst/>
                <a:latin typeface="Calibri" panose="020F0502020204030204" pitchFamily="34" charset="0"/>
                <a:ea typeface="Calibri" panose="020F0502020204030204" pitchFamily="34" charset="0"/>
                <a:cs typeface="Times New Roman" panose="02020603050405020304" pitchFamily="18" charset="0"/>
              </a:rPr>
              <a:t>How is Topher feeling when he yells at his Dad: </a:t>
            </a:r>
          </a:p>
          <a:p>
            <a:pPr marL="457200">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‘Who do you think I am? Why can’t you help me?’ </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Use evidence from the text to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justify</a:t>
            </a:r>
            <a:r>
              <a:rPr lang="en-GB" sz="2000" dirty="0">
                <a:effectLst/>
                <a:latin typeface="Calibri" panose="020F0502020204030204" pitchFamily="34" charset="0"/>
                <a:ea typeface="Calibri" panose="020F0502020204030204" pitchFamily="34" charset="0"/>
                <a:cs typeface="Times New Roman" panose="02020603050405020304" pitchFamily="18" charset="0"/>
              </a:rPr>
              <a:t> your answer.</a:t>
            </a:r>
          </a:p>
          <a:p>
            <a:pPr>
              <a:lnSpc>
                <a:spcPct val="107000"/>
              </a:lnSpc>
              <a:spcAft>
                <a:spcPts val="800"/>
              </a:spcAft>
            </a:pP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Thinking Question: EMPATHY.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‘Nobody noticed when he did anything good, only when he was bad. Or they thought he was bad…They all thought he was a thief.’</a:t>
            </a:r>
            <a:br>
              <a:rPr lang="en-GB" sz="2000" dirty="0">
                <a:effectLst/>
                <a:latin typeface="Calibri" panose="020F0502020204030204" pitchFamily="34" charset="0"/>
                <a:ea typeface="Calibri" panose="020F0502020204030204" pitchFamily="34" charset="0"/>
                <a:cs typeface="Times New Roman" panose="02020603050405020304" pitchFamily="18" charset="0"/>
              </a:rPr>
            </a:br>
            <a:r>
              <a:rPr lang="en-GB" sz="2000" dirty="0">
                <a:effectLst/>
                <a:latin typeface="Calibri" panose="020F0502020204030204" pitchFamily="34" charset="0"/>
                <a:ea typeface="Calibri" panose="020F0502020204030204" pitchFamily="34" charset="0"/>
                <a:cs typeface="Times New Roman" panose="02020603050405020304" pitchFamily="18" charset="0"/>
              </a:rPr>
              <a:t>Have you ever felt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misunderstood</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br>
              <a:rPr lang="en-GB" sz="2000" dirty="0">
                <a:effectLst/>
                <a:latin typeface="Calibri" panose="020F0502020204030204" pitchFamily="34" charset="0"/>
                <a:ea typeface="Calibri" panose="020F0502020204030204" pitchFamily="34" charset="0"/>
                <a:cs typeface="Times New Roman" panose="02020603050405020304" pitchFamily="18" charset="0"/>
              </a:rPr>
            </a:br>
            <a:r>
              <a:rPr lang="en-GB" sz="2000" dirty="0">
                <a:effectLst/>
                <a:latin typeface="Calibri" panose="020F0502020204030204" pitchFamily="34" charset="0"/>
                <a:ea typeface="Calibri" panose="020F0502020204030204" pitchFamily="34" charset="0"/>
                <a:cs typeface="Times New Roman" panose="02020603050405020304" pitchFamily="18" charset="0"/>
              </a:rPr>
              <a:t>What advice would you give to Topher in this situation?</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p:cNvPicPr/>
          <p:nvPr/>
        </p:nvPicPr>
        <p:blipFill rotWithShape="1">
          <a:blip r:embed="rId2">
            <a:extLst>
              <a:ext uri="{28A0092B-C50C-407E-A947-70E740481C1C}">
                <a14:useLocalDpi xmlns:a14="http://schemas.microsoft.com/office/drawing/2010/main" val="0"/>
              </a:ext>
            </a:extLst>
          </a:blip>
          <a:srcRect l="34044" t="29298" r="36660" b="14135"/>
          <a:stretch/>
        </p:blipFill>
        <p:spPr bwMode="auto">
          <a:xfrm>
            <a:off x="95826" y="365297"/>
            <a:ext cx="5039593" cy="4907511"/>
          </a:xfrm>
          <a:prstGeom prst="rect">
            <a:avLst/>
          </a:prstGeom>
          <a:ln>
            <a:noFill/>
          </a:ln>
          <a:extLst>
            <a:ext uri="{53640926-AAD7-44D8-BBD7-CCE9431645EC}">
              <a14:shadowObscured xmlns:a14="http://schemas.microsoft.com/office/drawing/2010/main"/>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348" y="263697"/>
            <a:ext cx="975361" cy="807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0145" y="1344479"/>
            <a:ext cx="803564" cy="71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6442" y="3102274"/>
            <a:ext cx="853786" cy="91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375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125036" y="64655"/>
            <a:ext cx="6266528" cy="6502400"/>
          </a:xfrm>
          <a:prstGeom prst="rect">
            <a:avLst/>
          </a:prstGeom>
        </p:spPr>
      </p:pic>
      <p:pic>
        <p:nvPicPr>
          <p:cNvPr id="3" name="Picture 2"/>
          <p:cNvPicPr/>
          <p:nvPr/>
        </p:nvPicPr>
        <p:blipFill>
          <a:blip r:embed="rId4">
            <a:extLst>
              <a:ext uri="{28A0092B-C50C-407E-A947-70E740481C1C}">
                <a14:useLocalDpi xmlns:a14="http://schemas.microsoft.com/office/drawing/2010/main" val="0"/>
              </a:ext>
            </a:extLst>
          </a:blip>
          <a:stretch>
            <a:fillRect/>
          </a:stretch>
        </p:blipFill>
        <p:spPr>
          <a:xfrm>
            <a:off x="6530109" y="371819"/>
            <a:ext cx="5546091" cy="3045635"/>
          </a:xfrm>
          <a:prstGeom prst="rect">
            <a:avLst/>
          </a:prstGeom>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802" y="3569981"/>
            <a:ext cx="1071418" cy="887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915" y="4641526"/>
            <a:ext cx="786823" cy="703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4434" y="5651176"/>
            <a:ext cx="853786" cy="91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39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4768" y="941679"/>
            <a:ext cx="4976895" cy="621945"/>
          </a:xfrm>
        </p:spPr>
        <p:txBody>
          <a:bodyPr/>
          <a:lstStyle/>
          <a:p>
            <a:pPr algn="ctr"/>
            <a:r>
              <a:rPr lang="en-GB" b="1" dirty="0" smtClean="0">
                <a:latin typeface="Century Gothic" panose="020B0502020202020204" pitchFamily="34" charset="0"/>
              </a:rPr>
              <a:t>Read with your child</a:t>
            </a:r>
            <a:endParaRPr lang="en-GB" b="1"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r>
              <a:rPr lang="en-GB" dirty="0" smtClean="0">
                <a:latin typeface="Century Gothic" panose="020B0502020202020204" pitchFamily="34" charset="0"/>
              </a:rPr>
              <a:t>How do you think this </a:t>
            </a:r>
            <a:r>
              <a:rPr lang="en-GB" dirty="0" smtClean="0">
                <a:latin typeface="Century Gothic" panose="020B0502020202020204" pitchFamily="34" charset="0"/>
              </a:rPr>
              <a:t>approach could </a:t>
            </a:r>
            <a:r>
              <a:rPr lang="en-GB" dirty="0" smtClean="0">
                <a:latin typeface="Century Gothic" panose="020B0502020202020204" pitchFamily="34" charset="0"/>
              </a:rPr>
              <a:t>impact your child’s reading?</a:t>
            </a:r>
          </a:p>
          <a:p>
            <a:r>
              <a:rPr lang="en-GB" dirty="0" smtClean="0">
                <a:latin typeface="Century Gothic" panose="020B0502020202020204" pitchFamily="34" charset="0"/>
              </a:rPr>
              <a:t>What challenges might you face?</a:t>
            </a:r>
            <a:endParaRPr lang="en-GB" dirty="0">
              <a:latin typeface="Century Gothic" panose="020B0502020202020204" pitchFamily="34" charset="0"/>
            </a:endParaRPr>
          </a:p>
        </p:txBody>
      </p:sp>
    </p:spTree>
    <p:extLst>
      <p:ext uri="{BB962C8B-B14F-4D97-AF65-F5344CB8AC3E}">
        <p14:creationId xmlns:p14="http://schemas.microsoft.com/office/powerpoint/2010/main" val="1057905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32" name="Picture 8" descr="Image result for skell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98" y="156816"/>
            <a:ext cx="2200921" cy="34069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tell me no l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4561" y="176920"/>
            <a:ext cx="2260307" cy="33868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images-na.ssl-images-amazon.com/images/I/61NsLLbOYqL._SX324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8869" y="156816"/>
            <a:ext cx="2225814" cy="34069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oraline book"/>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7075860" y="163820"/>
            <a:ext cx="2187170" cy="33999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Northern Lights By Philip Pullm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7171" y="156817"/>
            <a:ext cx="2463137" cy="342351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macbeth kids boo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364" y="3383544"/>
            <a:ext cx="2404191" cy="305147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oodnight Mister Tom - 978014135480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5427" y="3352797"/>
            <a:ext cx="2082508" cy="323174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why the whales c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7108" y="3383544"/>
            <a:ext cx="2164620" cy="326249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images-na.ssl-images-amazon.com/images/I/613ZInZqsML._SX325_BO1,204,203,200_.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0426" y="3352797"/>
            <a:ext cx="2277572" cy="326248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images-na.ssl-images-amazon.com/images/I/516Km%2BPZa2L._SX324_BO1,204,203,200_.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23741" y="3352797"/>
            <a:ext cx="2437540" cy="34051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hlinkClick r:id="rId13"/>
          </p:cNvPr>
          <p:cNvSpPr/>
          <p:nvPr/>
        </p:nvSpPr>
        <p:spPr>
          <a:xfrm>
            <a:off x="606252" y="6488668"/>
            <a:ext cx="11927493" cy="369332"/>
          </a:xfrm>
          <a:prstGeom prst="rect">
            <a:avLst/>
          </a:prstGeom>
        </p:spPr>
        <p:txBody>
          <a:bodyPr wrap="square">
            <a:spAutoFit/>
          </a:bodyPr>
          <a:lstStyle/>
          <a:p>
            <a:r>
              <a:rPr lang="en-GB" dirty="0">
                <a:solidFill>
                  <a:schemeClr val="bg1"/>
                </a:solidFill>
              </a:rPr>
              <a:t>https://schoolreadinglist.co.uk/reading-lists-for-ks2-school-pupils/suggested-reading-list-for-year-5-pupils-ks2-age-9-10/</a:t>
            </a:r>
          </a:p>
        </p:txBody>
      </p:sp>
    </p:spTree>
    <p:extLst>
      <p:ext uri="{BB962C8B-B14F-4D97-AF65-F5344CB8AC3E}">
        <p14:creationId xmlns:p14="http://schemas.microsoft.com/office/powerpoint/2010/main" val="689456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075" y="1170279"/>
            <a:ext cx="3650773" cy="539649"/>
          </a:xfrm>
        </p:spPr>
        <p:txBody>
          <a:bodyPr/>
          <a:lstStyle/>
          <a:p>
            <a:r>
              <a:rPr lang="en-GB" b="1" dirty="0" smtClean="0">
                <a:latin typeface="Century Gothic" panose="020B0502020202020204" pitchFamily="34" charset="0"/>
              </a:rPr>
              <a:t>Any questions?</a:t>
            </a:r>
            <a:endParaRPr lang="en-GB" b="1" dirty="0">
              <a:latin typeface="Century Gothic" panose="020B0502020202020204" pitchFamily="34" charset="0"/>
            </a:endParaRPr>
          </a:p>
        </p:txBody>
      </p:sp>
    </p:spTree>
    <p:extLst>
      <p:ext uri="{BB962C8B-B14F-4D97-AF65-F5344CB8AC3E}">
        <p14:creationId xmlns:p14="http://schemas.microsoft.com/office/powerpoint/2010/main" val="1312274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803" y="2805952"/>
            <a:ext cx="8643154" cy="739515"/>
          </a:xfrm>
        </p:spPr>
        <p:txBody>
          <a:bodyPr>
            <a:noAutofit/>
          </a:bodyPr>
          <a:lstStyle/>
          <a:p>
            <a:pPr algn="ctr"/>
            <a:r>
              <a:rPr lang="en-GB" sz="4000" b="1" dirty="0" smtClean="0">
                <a:latin typeface="Century Gothic" panose="020B0502020202020204" pitchFamily="34" charset="0"/>
              </a:rPr>
              <a:t>Why do we teach reading?</a:t>
            </a:r>
            <a:endParaRPr lang="en-GB" sz="4000" b="1" dirty="0">
              <a:latin typeface="Century Gothic" panose="020B0502020202020204" pitchFamily="34" charset="0"/>
            </a:endParaRPr>
          </a:p>
        </p:txBody>
      </p:sp>
      <p:sp>
        <p:nvSpPr>
          <p:cNvPr id="4" name="Rounded Rectangular Callout 3"/>
          <p:cNvSpPr/>
          <p:nvPr/>
        </p:nvSpPr>
        <p:spPr>
          <a:xfrm>
            <a:off x="748147" y="157019"/>
            <a:ext cx="4599708" cy="2493817"/>
          </a:xfrm>
          <a:prstGeom prst="wedgeRoundRectCallout">
            <a:avLst/>
          </a:prstGeom>
          <a:noFill/>
          <a:ln w="571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latin typeface="Century Gothic" panose="020B0502020202020204" pitchFamily="34" charset="0"/>
            </a:endParaRPr>
          </a:p>
        </p:txBody>
      </p:sp>
      <p:sp>
        <p:nvSpPr>
          <p:cNvPr id="5" name="TextBox 4"/>
          <p:cNvSpPr txBox="1"/>
          <p:nvPr/>
        </p:nvSpPr>
        <p:spPr>
          <a:xfrm>
            <a:off x="1080084" y="404805"/>
            <a:ext cx="4378417" cy="2123658"/>
          </a:xfrm>
          <a:prstGeom prst="rect">
            <a:avLst/>
          </a:prstGeom>
          <a:noFill/>
        </p:spPr>
        <p:txBody>
          <a:bodyPr wrap="square" rtlCol="0">
            <a:spAutoFit/>
          </a:bodyPr>
          <a:lstStyle/>
          <a:p>
            <a:r>
              <a:rPr lang="en-GB" sz="2200" dirty="0" smtClean="0">
                <a:latin typeface="Century Gothic" panose="020B0502020202020204" pitchFamily="34" charset="0"/>
              </a:rPr>
              <a:t>“Reading is important, because if you can read, you can learn anything about everything and everything about anything.</a:t>
            </a:r>
            <a:r>
              <a:rPr lang="en-GB" sz="2200" dirty="0">
                <a:solidFill>
                  <a:srgbClr val="202124"/>
                </a:solidFill>
                <a:latin typeface="Century Gothic" panose="020B0502020202020204" pitchFamily="34" charset="0"/>
              </a:rPr>
              <a:t> ”</a:t>
            </a:r>
            <a:r>
              <a:rPr lang="en-GB" sz="2200" dirty="0" smtClean="0">
                <a:latin typeface="Century Gothic" panose="020B0502020202020204" pitchFamily="34" charset="0"/>
              </a:rPr>
              <a:t> -</a:t>
            </a:r>
            <a:r>
              <a:rPr lang="en-GB" sz="2200" dirty="0" err="1" smtClean="0">
                <a:latin typeface="Century Gothic" panose="020B0502020202020204" pitchFamily="34" charset="0"/>
              </a:rPr>
              <a:t>Tomie</a:t>
            </a:r>
            <a:r>
              <a:rPr lang="en-GB" sz="2200" dirty="0" smtClean="0">
                <a:latin typeface="Century Gothic" panose="020B0502020202020204" pitchFamily="34" charset="0"/>
              </a:rPr>
              <a:t> </a:t>
            </a:r>
            <a:r>
              <a:rPr lang="en-GB" sz="2200" dirty="0" err="1" smtClean="0">
                <a:latin typeface="Century Gothic" panose="020B0502020202020204" pitchFamily="34" charset="0"/>
              </a:rPr>
              <a:t>DePaola</a:t>
            </a:r>
            <a:endParaRPr lang="en-GB" sz="2200" dirty="0">
              <a:latin typeface="Century Gothic" panose="020B0502020202020204" pitchFamily="34" charset="0"/>
            </a:endParaRPr>
          </a:p>
        </p:txBody>
      </p:sp>
      <p:sp>
        <p:nvSpPr>
          <p:cNvPr id="6" name="Rounded Rectangular Callout 5"/>
          <p:cNvSpPr/>
          <p:nvPr/>
        </p:nvSpPr>
        <p:spPr>
          <a:xfrm>
            <a:off x="6867237" y="330408"/>
            <a:ext cx="4003963" cy="2336800"/>
          </a:xfrm>
          <a:prstGeom prst="wedgeRoundRectCallout">
            <a:avLst/>
          </a:prstGeom>
          <a:noFill/>
          <a:ln w="571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latin typeface="Century Gothic" panose="020B0502020202020204" pitchFamily="34" charset="0"/>
            </a:endParaRPr>
          </a:p>
        </p:txBody>
      </p:sp>
      <p:sp>
        <p:nvSpPr>
          <p:cNvPr id="7" name="TextBox 6"/>
          <p:cNvSpPr txBox="1"/>
          <p:nvPr/>
        </p:nvSpPr>
        <p:spPr>
          <a:xfrm>
            <a:off x="7245547" y="419011"/>
            <a:ext cx="3704542" cy="2123658"/>
          </a:xfrm>
          <a:prstGeom prst="rect">
            <a:avLst/>
          </a:prstGeom>
          <a:noFill/>
        </p:spPr>
        <p:txBody>
          <a:bodyPr wrap="square" rtlCol="0">
            <a:spAutoFit/>
          </a:bodyPr>
          <a:lstStyle/>
          <a:p>
            <a:r>
              <a:rPr lang="en-GB" sz="2200" dirty="0" smtClean="0">
                <a:latin typeface="Century Gothic" panose="020B0502020202020204" pitchFamily="34" charset="0"/>
              </a:rPr>
              <a:t>“There is no such thing as a child that who hates to read: there are only children who have not found the right book.” </a:t>
            </a:r>
            <a:r>
              <a:rPr lang="en-GB" sz="2200" dirty="0">
                <a:latin typeface="Century Gothic" panose="020B0502020202020204" pitchFamily="34" charset="0"/>
              </a:rPr>
              <a:t> </a:t>
            </a:r>
            <a:r>
              <a:rPr lang="en-GB" sz="2200" dirty="0" smtClean="0">
                <a:latin typeface="Century Gothic" panose="020B0502020202020204" pitchFamily="34" charset="0"/>
              </a:rPr>
              <a:t> Frank </a:t>
            </a:r>
            <a:r>
              <a:rPr lang="en-GB" sz="2200" dirty="0" err="1" smtClean="0">
                <a:latin typeface="Century Gothic" panose="020B0502020202020204" pitchFamily="34" charset="0"/>
              </a:rPr>
              <a:t>Serafini</a:t>
            </a:r>
            <a:r>
              <a:rPr lang="en-GB" sz="2200" dirty="0" smtClean="0">
                <a:latin typeface="Century Gothic" panose="020B0502020202020204" pitchFamily="34" charset="0"/>
              </a:rPr>
              <a:t> </a:t>
            </a:r>
            <a:endParaRPr lang="en-GB" sz="2200" dirty="0">
              <a:latin typeface="Century Gothic" panose="020B0502020202020204" pitchFamily="34" charset="0"/>
            </a:endParaRPr>
          </a:p>
        </p:txBody>
      </p:sp>
      <p:sp>
        <p:nvSpPr>
          <p:cNvPr id="8" name="Rounded Rectangular Callout 7"/>
          <p:cNvSpPr/>
          <p:nvPr/>
        </p:nvSpPr>
        <p:spPr>
          <a:xfrm>
            <a:off x="4130049" y="4042328"/>
            <a:ext cx="3115498" cy="1901271"/>
          </a:xfrm>
          <a:prstGeom prst="wedgeRoundRectCallout">
            <a:avLst/>
          </a:prstGeom>
          <a:noFill/>
          <a:ln w="571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latin typeface="Century Gothic" panose="020B0502020202020204" pitchFamily="34" charset="0"/>
            </a:endParaRPr>
          </a:p>
        </p:txBody>
      </p:sp>
      <p:sp>
        <p:nvSpPr>
          <p:cNvPr id="10" name="Rectangle 9"/>
          <p:cNvSpPr/>
          <p:nvPr/>
        </p:nvSpPr>
        <p:spPr>
          <a:xfrm>
            <a:off x="4130049" y="4100411"/>
            <a:ext cx="3004661" cy="1785104"/>
          </a:xfrm>
          <a:prstGeom prst="rect">
            <a:avLst/>
          </a:prstGeom>
        </p:spPr>
        <p:txBody>
          <a:bodyPr wrap="square">
            <a:spAutoFit/>
          </a:bodyPr>
          <a:lstStyle/>
          <a:p>
            <a:pPr algn="ctr"/>
            <a:r>
              <a:rPr lang="en-GB" sz="2200" dirty="0" smtClean="0">
                <a:solidFill>
                  <a:srgbClr val="202124"/>
                </a:solidFill>
                <a:latin typeface="Century Gothic" panose="020B0502020202020204" pitchFamily="34" charset="0"/>
              </a:rPr>
              <a:t>You </a:t>
            </a:r>
            <a:r>
              <a:rPr lang="en-GB" sz="2200" dirty="0">
                <a:solidFill>
                  <a:srgbClr val="202124"/>
                </a:solidFill>
                <a:latin typeface="Century Gothic" panose="020B0502020202020204" pitchFamily="34" charset="0"/>
              </a:rPr>
              <a:t>can find magic wherever you look. Sit back and relax all you need is a book!” </a:t>
            </a:r>
          </a:p>
          <a:p>
            <a:r>
              <a:rPr lang="en-GB" sz="2200" dirty="0" smtClean="0">
                <a:solidFill>
                  <a:srgbClr val="202124"/>
                </a:solidFill>
                <a:latin typeface="Century Gothic" panose="020B0502020202020204" pitchFamily="34" charset="0"/>
              </a:rPr>
              <a:t>           </a:t>
            </a:r>
            <a:r>
              <a:rPr lang="en-GB" sz="2200" dirty="0" err="1" smtClean="0">
                <a:solidFill>
                  <a:srgbClr val="202124"/>
                </a:solidFill>
                <a:latin typeface="Century Gothic" panose="020B0502020202020204" pitchFamily="34" charset="0"/>
              </a:rPr>
              <a:t>Dr</a:t>
            </a:r>
            <a:r>
              <a:rPr lang="en-GB" sz="2200" dirty="0" err="1">
                <a:solidFill>
                  <a:srgbClr val="202124"/>
                </a:solidFill>
                <a:latin typeface="Century Gothic" panose="020B0502020202020204" pitchFamily="34" charset="0"/>
              </a:rPr>
              <a:t>.</a:t>
            </a:r>
            <a:r>
              <a:rPr lang="en-GB" sz="2200" dirty="0">
                <a:solidFill>
                  <a:srgbClr val="202124"/>
                </a:solidFill>
                <a:latin typeface="Century Gothic" panose="020B0502020202020204" pitchFamily="34" charset="0"/>
              </a:rPr>
              <a:t> </a:t>
            </a:r>
            <a:r>
              <a:rPr lang="en-GB" sz="2200" dirty="0" smtClean="0">
                <a:solidFill>
                  <a:srgbClr val="202124"/>
                </a:solidFill>
                <a:latin typeface="Century Gothic" panose="020B0502020202020204" pitchFamily="34" charset="0"/>
              </a:rPr>
              <a:t>Seuss</a:t>
            </a:r>
            <a:endParaRPr lang="en-GB" sz="2200" dirty="0">
              <a:latin typeface="Century Gothic" panose="020B0502020202020204" pitchFamily="34" charset="0"/>
            </a:endParaRPr>
          </a:p>
        </p:txBody>
      </p:sp>
    </p:spTree>
    <p:extLst>
      <p:ext uri="{BB962C8B-B14F-4D97-AF65-F5344CB8AC3E}">
        <p14:creationId xmlns:p14="http://schemas.microsoft.com/office/powerpoint/2010/main" val="434132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239" y="2581834"/>
            <a:ext cx="8899996" cy="1062245"/>
          </a:xfrm>
        </p:spPr>
        <p:txBody>
          <a:bodyPr>
            <a:noAutofit/>
          </a:bodyPr>
          <a:lstStyle/>
          <a:p>
            <a:pPr algn="ctr"/>
            <a:r>
              <a:rPr lang="en-GB" b="1" dirty="0" smtClean="0">
                <a:latin typeface="Century Gothic" panose="020B0502020202020204" pitchFamily="34" charset="0"/>
              </a:rPr>
              <a:t>What does it mean to ‘be’ a reader?</a:t>
            </a:r>
            <a:endParaRPr lang="en-GB" b="1" dirty="0">
              <a:latin typeface="Century Gothic" panose="020B0502020202020204" pitchFamily="34" charset="0"/>
            </a:endParaRPr>
          </a:p>
        </p:txBody>
      </p:sp>
    </p:spTree>
    <p:extLst>
      <p:ext uri="{BB962C8B-B14F-4D97-AF65-F5344CB8AC3E}">
        <p14:creationId xmlns:p14="http://schemas.microsoft.com/office/powerpoint/2010/main" val="2923124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Century Gothic" panose="020B0502020202020204" pitchFamily="34" charset="0"/>
              </a:rPr>
              <a:t>Highlands Primary School Vision</a:t>
            </a:r>
            <a:endParaRPr lang="en-GB" b="1" dirty="0">
              <a:latin typeface="Century Gothic" panose="020B0502020202020204" pitchFamily="34" charset="0"/>
            </a:endParaRPr>
          </a:p>
        </p:txBody>
      </p:sp>
      <p:sp>
        <p:nvSpPr>
          <p:cNvPr id="3" name="Text Placeholder 2"/>
          <p:cNvSpPr>
            <a:spLocks noGrp="1"/>
          </p:cNvSpPr>
          <p:nvPr>
            <p:ph idx="1"/>
          </p:nvPr>
        </p:nvSpPr>
        <p:spPr>
          <a:xfrm>
            <a:off x="647700" y="2015732"/>
            <a:ext cx="11087099" cy="4004068"/>
          </a:xfrm>
        </p:spPr>
        <p:txBody>
          <a:bodyPr>
            <a:normAutofit/>
          </a:bodyPr>
          <a:lstStyle/>
          <a:p>
            <a:pPr marL="0" indent="0" algn="ctr">
              <a:buNone/>
            </a:pPr>
            <a:r>
              <a:rPr lang="en-GB" dirty="0">
                <a:latin typeface="Century Gothic" panose="020B0502020202020204" pitchFamily="34" charset="0"/>
              </a:rPr>
              <a:t>Our English </a:t>
            </a:r>
            <a:r>
              <a:rPr lang="en-GB" dirty="0" smtClean="0">
                <a:latin typeface="Century Gothic" panose="020B0502020202020204" pitchFamily="34" charset="0"/>
              </a:rPr>
              <a:t>curriculum </a:t>
            </a:r>
            <a:r>
              <a:rPr lang="en-GB" dirty="0">
                <a:latin typeface="Century Gothic" panose="020B0502020202020204" pitchFamily="34" charset="0"/>
              </a:rPr>
              <a:t>promotes a love of </a:t>
            </a:r>
            <a:r>
              <a:rPr lang="en-GB" dirty="0" smtClean="0">
                <a:latin typeface="Century Gothic" panose="020B0502020202020204" pitchFamily="34" charset="0"/>
              </a:rPr>
              <a:t>reading and language, </a:t>
            </a:r>
            <a:r>
              <a:rPr lang="en-GB" dirty="0">
                <a:latin typeface="Century Gothic" panose="020B0502020202020204" pitchFamily="34" charset="0"/>
              </a:rPr>
              <a:t>where our children understand the reasons and purpose behind </a:t>
            </a:r>
            <a:r>
              <a:rPr lang="en-GB" dirty="0" smtClean="0">
                <a:latin typeface="Century Gothic" panose="020B0502020202020204" pitchFamily="34" charset="0"/>
              </a:rPr>
              <a:t>reading and language </a:t>
            </a:r>
            <a:r>
              <a:rPr lang="en-GB" dirty="0">
                <a:latin typeface="Century Gothic" panose="020B0502020202020204" pitchFamily="34" charset="0"/>
              </a:rPr>
              <a:t>in the wider world. </a:t>
            </a:r>
            <a:endParaRPr lang="en-GB" dirty="0" smtClean="0">
              <a:latin typeface="Century Gothic" panose="020B0502020202020204" pitchFamily="34" charset="0"/>
            </a:endParaRPr>
          </a:p>
          <a:p>
            <a:pPr marL="0" indent="0" algn="ctr">
              <a:buNone/>
            </a:pPr>
            <a:r>
              <a:rPr lang="en-GB" dirty="0" smtClean="0">
                <a:latin typeface="Century Gothic" panose="020B0502020202020204" pitchFamily="34" charset="0"/>
              </a:rPr>
              <a:t>Language </a:t>
            </a:r>
            <a:r>
              <a:rPr lang="en-GB" dirty="0">
                <a:latin typeface="Century Gothic" panose="020B0502020202020204" pitchFamily="34" charset="0"/>
              </a:rPr>
              <a:t>allows opportunities for children to reflect and question what they read and hear, using their critical voice. </a:t>
            </a:r>
            <a:endParaRPr lang="en-GB" dirty="0" smtClean="0">
              <a:latin typeface="Century Gothic" panose="020B0502020202020204" pitchFamily="34" charset="0"/>
            </a:endParaRPr>
          </a:p>
          <a:p>
            <a:pPr marL="0" indent="0" algn="ctr">
              <a:buNone/>
            </a:pPr>
            <a:r>
              <a:rPr lang="en-GB" dirty="0" smtClean="0">
                <a:latin typeface="Century Gothic" panose="020B0502020202020204" pitchFamily="34" charset="0"/>
              </a:rPr>
              <a:t>Our </a:t>
            </a:r>
            <a:r>
              <a:rPr lang="en-GB" dirty="0">
                <a:latin typeface="Century Gothic" panose="020B0502020202020204" pitchFamily="34" charset="0"/>
              </a:rPr>
              <a:t>children will be nurtured to become lifelong imaginative and creative readers, writers, speakers and thinkers who can use this language power to challenge and question the world around them. </a:t>
            </a:r>
            <a:endParaRPr lang="en-GB" dirty="0" smtClean="0">
              <a:latin typeface="Century Gothic" panose="020B0502020202020204" pitchFamily="34" charset="0"/>
            </a:endParaRPr>
          </a:p>
          <a:p>
            <a:pPr marL="0" indent="0" algn="ctr">
              <a:buNone/>
            </a:pPr>
            <a:r>
              <a:rPr lang="en-GB" dirty="0" smtClean="0">
                <a:latin typeface="Century Gothic" panose="020B0502020202020204" pitchFamily="34" charset="0"/>
              </a:rPr>
              <a:t>Reading </a:t>
            </a:r>
            <a:r>
              <a:rPr lang="en-GB" dirty="0">
                <a:latin typeface="Century Gothic" panose="020B0502020202020204" pitchFamily="34" charset="0"/>
              </a:rPr>
              <a:t>is a true plank of social justice and levelling the playing field of society for our children.</a:t>
            </a:r>
          </a:p>
          <a:p>
            <a:endParaRPr lang="en-GB" sz="1800" dirty="0">
              <a:latin typeface="Century Gothic" panose="020B0502020202020204" pitchFamily="34" charset="0"/>
            </a:endParaRPr>
          </a:p>
        </p:txBody>
      </p:sp>
    </p:spTree>
    <p:extLst>
      <p:ext uri="{BB962C8B-B14F-4D97-AF65-F5344CB8AC3E}">
        <p14:creationId xmlns:p14="http://schemas.microsoft.com/office/powerpoint/2010/main" val="3689980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Century Gothic" panose="020B0502020202020204" pitchFamily="34" charset="0"/>
              </a:rPr>
              <a:t>Issues we are facing within the classrooms</a:t>
            </a:r>
            <a:endParaRPr lang="en-GB" b="1" dirty="0">
              <a:latin typeface="Century Gothic" panose="020B0502020202020204" pitchFamily="34" charset="0"/>
            </a:endParaRPr>
          </a:p>
        </p:txBody>
      </p:sp>
      <p:sp>
        <p:nvSpPr>
          <p:cNvPr id="3" name="Content Placeholder 2"/>
          <p:cNvSpPr>
            <a:spLocks noGrp="1"/>
          </p:cNvSpPr>
          <p:nvPr>
            <p:ph idx="1"/>
          </p:nvPr>
        </p:nvSpPr>
        <p:spPr>
          <a:xfrm>
            <a:off x="942109" y="2015732"/>
            <a:ext cx="10520218" cy="3793941"/>
          </a:xfrm>
        </p:spPr>
        <p:txBody>
          <a:bodyPr>
            <a:normAutofit fontScale="92500" lnSpcReduction="20000"/>
          </a:bodyPr>
          <a:lstStyle/>
          <a:p>
            <a:r>
              <a:rPr lang="en-GB" dirty="0" smtClean="0">
                <a:latin typeface="Century Gothic" panose="020B0502020202020204" pitchFamily="34" charset="0"/>
              </a:rPr>
              <a:t>Children are not reading enough at home, this has impacted their comprehensive skills as they are struggling with understanding the meaning of texts.</a:t>
            </a:r>
          </a:p>
          <a:p>
            <a:r>
              <a:rPr lang="en-GB" dirty="0" smtClean="0">
                <a:latin typeface="Century Gothic" panose="020B0502020202020204" pitchFamily="34" charset="0"/>
              </a:rPr>
              <a:t>Children are not getting enough opportunities to listen to stories read to them. It is important for children to hear stories read aloud as this is where they hear good modelling of decoding, fluency and intonation. </a:t>
            </a:r>
          </a:p>
          <a:p>
            <a:r>
              <a:rPr lang="en-GB" dirty="0" smtClean="0">
                <a:latin typeface="Century Gothic" panose="020B0502020202020204" pitchFamily="34" charset="0"/>
              </a:rPr>
              <a:t>Reading enables us to build a richer vocabulary, as children are not reading a range of books they are unable to expand their vocabulary and develop their language and spellings.</a:t>
            </a:r>
          </a:p>
          <a:p>
            <a:r>
              <a:rPr lang="en-GB" dirty="0" smtClean="0">
                <a:latin typeface="Century Gothic" panose="020B0502020202020204" pitchFamily="34" charset="0"/>
              </a:rPr>
              <a:t>Children should be reading a wide range of texts and be exposed to different authors. They should also be familiar with information texts as this will enable them to access content across the curriculum. </a:t>
            </a:r>
            <a:endParaRPr lang="en-GB" dirty="0">
              <a:latin typeface="Century Gothic" panose="020B0502020202020204" pitchFamily="34" charset="0"/>
            </a:endParaRPr>
          </a:p>
        </p:txBody>
      </p:sp>
    </p:spTree>
    <p:extLst>
      <p:ext uri="{BB962C8B-B14F-4D97-AF65-F5344CB8AC3E}">
        <p14:creationId xmlns:p14="http://schemas.microsoft.com/office/powerpoint/2010/main" val="1795357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dirty="0" smtClean="0">
                <a:latin typeface="Century Gothic" panose="020B0502020202020204" pitchFamily="34" charset="0"/>
              </a:rPr>
              <a:t>How can you make  reading a positive event and unlock your child's reading skills at home </a:t>
            </a:r>
            <a:endParaRPr lang="en-GB" sz="2800" dirty="0">
              <a:latin typeface="Century Gothic" panose="020B0502020202020204" pitchFamily="34" charset="0"/>
            </a:endParaRPr>
          </a:p>
        </p:txBody>
      </p:sp>
      <p:sp>
        <p:nvSpPr>
          <p:cNvPr id="3" name="Content Placeholder 2"/>
          <p:cNvSpPr>
            <a:spLocks noGrp="1"/>
          </p:cNvSpPr>
          <p:nvPr>
            <p:ph idx="1"/>
          </p:nvPr>
        </p:nvSpPr>
        <p:spPr>
          <a:xfrm>
            <a:off x="180623" y="1853753"/>
            <a:ext cx="5080000" cy="4355135"/>
          </a:xfrm>
        </p:spPr>
        <p:txBody>
          <a:bodyPr>
            <a:normAutofit fontScale="92500" lnSpcReduction="10000"/>
          </a:bodyPr>
          <a:lstStyle/>
          <a:p>
            <a:pPr marL="457200" indent="-457200">
              <a:buFont typeface="+mj-lt"/>
              <a:buAutoNum type="arabicPeriod"/>
            </a:pPr>
            <a:r>
              <a:rPr lang="en-GB" dirty="0" smtClean="0">
                <a:latin typeface="Century Gothic" panose="020B0502020202020204" pitchFamily="34" charset="0"/>
              </a:rPr>
              <a:t>Read to your child</a:t>
            </a:r>
          </a:p>
          <a:p>
            <a:pPr marL="457200" indent="-457200">
              <a:buFont typeface="+mj-lt"/>
              <a:buAutoNum type="arabicPeriod"/>
            </a:pPr>
            <a:r>
              <a:rPr lang="en-GB" dirty="0" smtClean="0">
                <a:latin typeface="Century Gothic" panose="020B0502020202020204" pitchFamily="34" charset="0"/>
              </a:rPr>
              <a:t>Listen to your child read</a:t>
            </a:r>
          </a:p>
          <a:p>
            <a:pPr marL="457200" indent="-457200">
              <a:buFont typeface="+mj-lt"/>
              <a:buAutoNum type="arabicPeriod"/>
            </a:pPr>
            <a:r>
              <a:rPr lang="en-GB" dirty="0" smtClean="0">
                <a:latin typeface="Century Gothic" panose="020B0502020202020204" pitchFamily="34" charset="0"/>
              </a:rPr>
              <a:t>Ensure your child is reading for pleasure for 20 minutes per day (It doesn’t matter what they read!)</a:t>
            </a:r>
          </a:p>
          <a:p>
            <a:pPr marL="457200" indent="-457200">
              <a:buFont typeface="+mj-lt"/>
              <a:buAutoNum type="arabicPeriod"/>
            </a:pPr>
            <a:r>
              <a:rPr lang="en-GB" dirty="0" smtClean="0">
                <a:latin typeface="Century Gothic" panose="020B0502020202020204" pitchFamily="34" charset="0"/>
              </a:rPr>
              <a:t>Ask your child to summarise what you read with them previously or what has happened in the text so far. </a:t>
            </a:r>
          </a:p>
          <a:p>
            <a:pPr marL="457200" indent="-457200">
              <a:buFont typeface="+mj-lt"/>
              <a:buAutoNum type="arabicPeriod"/>
            </a:pPr>
            <a:r>
              <a:rPr lang="en-GB" dirty="0" smtClean="0">
                <a:latin typeface="Century Gothic" panose="020B0502020202020204" pitchFamily="34" charset="0"/>
              </a:rPr>
              <a:t>Visit the local library/make family reading time a part of your week!</a:t>
            </a:r>
          </a:p>
          <a:p>
            <a:pPr marL="457200" indent="-457200">
              <a:buFont typeface="+mj-lt"/>
              <a:buAutoNum type="arabicPeriod"/>
            </a:pPr>
            <a:r>
              <a:rPr lang="en-GB" dirty="0">
                <a:latin typeface="Century Gothic" panose="020B0502020202020204" pitchFamily="34" charset="0"/>
              </a:rPr>
              <a:t>Discussion </a:t>
            </a:r>
            <a:r>
              <a:rPr lang="en-GB" dirty="0" smtClean="0">
                <a:latin typeface="Century Gothic" panose="020B0502020202020204" pitchFamily="34" charset="0"/>
              </a:rPr>
              <a:t>time</a:t>
            </a:r>
          </a:p>
          <a:p>
            <a:pPr marL="0" indent="0">
              <a:buNone/>
            </a:pPr>
            <a:endParaRPr lang="en-GB" dirty="0" smtClean="0"/>
          </a:p>
          <a:p>
            <a:pPr marL="0" indent="0">
              <a:buNone/>
            </a:pPr>
            <a:endParaRPr lang="en-GB" dirty="0"/>
          </a:p>
        </p:txBody>
      </p:sp>
      <p:sp>
        <p:nvSpPr>
          <p:cNvPr id="4" name="Rectangle 3"/>
          <p:cNvSpPr/>
          <p:nvPr/>
        </p:nvSpPr>
        <p:spPr>
          <a:xfrm>
            <a:off x="5384800" y="1853752"/>
            <a:ext cx="6705599" cy="3606180"/>
          </a:xfrm>
          <a:prstGeom prst="rect">
            <a:avLst/>
          </a:prstGeom>
        </p:spPr>
        <p:txBody>
          <a:bodyPr wrap="square">
            <a:spAutoFit/>
          </a:bodyPr>
          <a:lstStyle/>
          <a:p>
            <a:pPr marL="285750" indent="-285750">
              <a:lnSpc>
                <a:spcPct val="150000"/>
              </a:lnSpc>
              <a:buFont typeface="Wingdings" panose="05000000000000000000" pitchFamily="2" charset="2"/>
              <a:buChar char="Ø"/>
            </a:pPr>
            <a:r>
              <a:rPr lang="en-GB" sz="1400" dirty="0">
                <a:latin typeface="Century Gothic" panose="020B0502020202020204" pitchFamily="34" charset="0"/>
              </a:rPr>
              <a:t>Talk to them about your most enjoyable books and where &amp; when you like to read. So they see reading as a part of life in their most important adults life</a:t>
            </a:r>
            <a:r>
              <a:rPr lang="en-GB" sz="1400" dirty="0" smtClean="0">
                <a:latin typeface="Century Gothic" panose="020B0502020202020204" pitchFamily="34" charset="0"/>
              </a:rPr>
              <a:t>!</a:t>
            </a:r>
            <a:endParaRPr lang="en-GB" sz="1400" dirty="0">
              <a:latin typeface="Century Gothic" panose="020B0502020202020204" pitchFamily="34" charset="0"/>
            </a:endParaRPr>
          </a:p>
          <a:p>
            <a:pPr marL="285750" indent="-285750">
              <a:lnSpc>
                <a:spcPct val="150000"/>
              </a:lnSpc>
              <a:buFont typeface="Wingdings" panose="05000000000000000000" pitchFamily="2" charset="2"/>
              <a:buChar char="Ø"/>
            </a:pPr>
            <a:r>
              <a:rPr lang="en-GB" sz="1400" dirty="0">
                <a:latin typeface="Century Gothic" panose="020B0502020202020204" pitchFamily="34" charset="0"/>
              </a:rPr>
              <a:t>Encourage them to predict using their given information from the text, cover, blurb. </a:t>
            </a:r>
          </a:p>
          <a:p>
            <a:pPr marL="285750" indent="-285750">
              <a:lnSpc>
                <a:spcPct val="150000"/>
              </a:lnSpc>
              <a:buFont typeface="Wingdings" panose="05000000000000000000" pitchFamily="2" charset="2"/>
              <a:buChar char="Ø"/>
            </a:pPr>
            <a:r>
              <a:rPr lang="en-GB" sz="1400" dirty="0">
                <a:latin typeface="Century Gothic" panose="020B0502020202020204" pitchFamily="34" charset="0"/>
              </a:rPr>
              <a:t>Model your thinking process when reading. </a:t>
            </a:r>
          </a:p>
          <a:p>
            <a:pPr marL="285750" indent="-285750">
              <a:lnSpc>
                <a:spcPct val="150000"/>
              </a:lnSpc>
              <a:buFont typeface="Wingdings" panose="05000000000000000000" pitchFamily="2" charset="2"/>
              <a:buChar char="Ø"/>
            </a:pPr>
            <a:r>
              <a:rPr lang="en-GB" sz="1400" dirty="0">
                <a:latin typeface="Century Gothic" panose="020B0502020202020204" pitchFamily="34" charset="0"/>
              </a:rPr>
              <a:t>Ask them questions about the text that link to reading skills </a:t>
            </a:r>
            <a:r>
              <a:rPr lang="en-GB" sz="1400" dirty="0" smtClean="0">
                <a:latin typeface="Century Gothic" panose="020B0502020202020204" pitchFamily="34" charset="0"/>
              </a:rPr>
              <a:t>– </a:t>
            </a:r>
          </a:p>
          <a:p>
            <a:pPr>
              <a:lnSpc>
                <a:spcPct val="150000"/>
              </a:lnSpc>
            </a:pPr>
            <a:r>
              <a:rPr lang="en-GB" sz="1400" dirty="0" smtClean="0">
                <a:latin typeface="Century Gothic" panose="020B0502020202020204" pitchFamily="34" charset="0"/>
              </a:rPr>
              <a:t>What </a:t>
            </a:r>
            <a:r>
              <a:rPr lang="en-GB" sz="1400" dirty="0">
                <a:latin typeface="Century Gothic" panose="020B0502020202020204" pitchFamily="34" charset="0"/>
              </a:rPr>
              <a:t>impression do you get, Why has the author.., What do you think? How do you feel about? Has your opinion changed? Does this remind you of any other text? What does that word mean? How does your experience of the world help your comprehension of this text?</a:t>
            </a:r>
          </a:p>
        </p:txBody>
      </p:sp>
    </p:spTree>
    <p:extLst>
      <p:ext uri="{BB962C8B-B14F-4D97-AF65-F5344CB8AC3E}">
        <p14:creationId xmlns:p14="http://schemas.microsoft.com/office/powerpoint/2010/main" val="107114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ading Strategies for Kids to Print | 101 Ac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037" y="105610"/>
            <a:ext cx="5277179" cy="664677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0"/>
            <a:ext cx="9603275" cy="1049235"/>
          </a:xfrm>
          <a:prstGeom prst="rect">
            <a:avLst/>
          </a:prstGeom>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2800" smtClean="0"/>
              <a:t>Skills of reading</a:t>
            </a:r>
            <a:endParaRPr lang="en-GB" sz="2800" dirty="0"/>
          </a:p>
        </p:txBody>
      </p:sp>
    </p:spTree>
    <p:extLst>
      <p:ext uri="{BB962C8B-B14F-4D97-AF65-F5344CB8AC3E}">
        <p14:creationId xmlns:p14="http://schemas.microsoft.com/office/powerpoint/2010/main" val="1840144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727199"/>
            <a:ext cx="5296421" cy="4456407"/>
          </a:xfrm>
        </p:spPr>
        <p:txBody>
          <a:bodyPr>
            <a:normAutofit fontScale="92500" lnSpcReduction="10000"/>
          </a:bodyPr>
          <a:lstStyle/>
          <a:p>
            <a:pPr marL="109728" indent="0">
              <a:buNone/>
            </a:pPr>
            <a:endParaRPr lang="en-GB" dirty="0">
              <a:latin typeface="Century Gothic" panose="020B0502020202020204" pitchFamily="34" charset="0"/>
            </a:endParaRPr>
          </a:p>
          <a:p>
            <a:r>
              <a:rPr lang="en-GB" dirty="0">
                <a:latin typeface="Century Gothic" panose="020B0502020202020204" pitchFamily="34" charset="0"/>
              </a:rPr>
              <a:t>Looking: what colour is the sky</a:t>
            </a:r>
            <a:r>
              <a:rPr lang="en-GB" dirty="0" smtClean="0">
                <a:latin typeface="Century Gothic" panose="020B0502020202020204" pitchFamily="34" charset="0"/>
              </a:rPr>
              <a:t>?</a:t>
            </a:r>
            <a:r>
              <a:rPr lang="en-GB" smtClean="0">
                <a:latin typeface="Century Gothic" panose="020B0502020202020204" pitchFamily="34" charset="0"/>
              </a:rPr>
              <a:t/>
            </a:r>
            <a:br>
              <a:rPr lang="en-GB" smtClean="0">
                <a:latin typeface="Century Gothic" panose="020B0502020202020204" pitchFamily="34" charset="0"/>
              </a:rPr>
            </a:br>
            <a:r>
              <a:rPr lang="en-GB" smtClean="0">
                <a:latin typeface="Century Gothic" panose="020B0502020202020204" pitchFamily="34" charset="0"/>
              </a:rPr>
              <a:t> </a:t>
            </a:r>
            <a:endParaRPr lang="en-GB" dirty="0" smtClean="0">
              <a:latin typeface="Century Gothic" panose="020B0502020202020204" pitchFamily="34" charset="0"/>
            </a:endParaRPr>
          </a:p>
          <a:p>
            <a:r>
              <a:rPr lang="en-GB" dirty="0" smtClean="0">
                <a:latin typeface="Century Gothic" panose="020B0502020202020204" pitchFamily="34" charset="0"/>
              </a:rPr>
              <a:t>(Comprehension)</a:t>
            </a:r>
          </a:p>
          <a:p>
            <a:endParaRPr lang="en-GB" dirty="0">
              <a:latin typeface="Century Gothic" panose="020B0502020202020204" pitchFamily="34" charset="0"/>
            </a:endParaRPr>
          </a:p>
          <a:p>
            <a:r>
              <a:rPr lang="en-GB" dirty="0" smtClean="0">
                <a:latin typeface="Century Gothic" panose="020B0502020202020204" pitchFamily="34" charset="0"/>
              </a:rPr>
              <a:t>Clue</a:t>
            </a:r>
            <a:r>
              <a:rPr lang="en-GB" dirty="0">
                <a:latin typeface="Century Gothic" panose="020B0502020202020204" pitchFamily="34" charset="0"/>
              </a:rPr>
              <a:t>: </a:t>
            </a:r>
            <a:r>
              <a:rPr lang="en-GB" dirty="0" smtClean="0">
                <a:latin typeface="Century Gothic" panose="020B0502020202020204" pitchFamily="34" charset="0"/>
              </a:rPr>
              <a:t>Do you think it will rain? </a:t>
            </a:r>
          </a:p>
          <a:p>
            <a:r>
              <a:rPr lang="en-GB" dirty="0" smtClean="0">
                <a:latin typeface="Century Gothic" panose="020B0502020202020204" pitchFamily="34" charset="0"/>
              </a:rPr>
              <a:t>(Comprehension)</a:t>
            </a:r>
          </a:p>
          <a:p>
            <a:pPr marL="109728" indent="0">
              <a:buNone/>
            </a:pPr>
            <a:endParaRPr lang="en-GB" dirty="0">
              <a:latin typeface="Century Gothic" panose="020B0502020202020204" pitchFamily="34" charset="0"/>
            </a:endParaRPr>
          </a:p>
          <a:p>
            <a:r>
              <a:rPr lang="en-GB" dirty="0" smtClean="0">
                <a:latin typeface="Century Gothic" panose="020B0502020202020204" pitchFamily="34" charset="0"/>
              </a:rPr>
              <a:t>Thinking</a:t>
            </a:r>
            <a:r>
              <a:rPr lang="en-GB" dirty="0">
                <a:latin typeface="Century Gothic" panose="020B0502020202020204" pitchFamily="34" charset="0"/>
              </a:rPr>
              <a:t>: D</a:t>
            </a:r>
            <a:r>
              <a:rPr lang="en-GB" dirty="0" smtClean="0">
                <a:latin typeface="Century Gothic" panose="020B0502020202020204" pitchFamily="34" charset="0"/>
              </a:rPr>
              <a:t>oes it matter?</a:t>
            </a:r>
          </a:p>
          <a:p>
            <a:r>
              <a:rPr lang="en-GB" dirty="0" smtClean="0">
                <a:latin typeface="Century Gothic" panose="020B0502020202020204" pitchFamily="34" charset="0"/>
              </a:rPr>
              <a:t>(Inference)</a:t>
            </a:r>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34" y="2475107"/>
            <a:ext cx="12192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085" y="3681028"/>
            <a:ext cx="8953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314" y="4768865"/>
            <a:ext cx="971550" cy="104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2"/>
          <p:cNvSpPr>
            <a:spLocks noGrp="1"/>
          </p:cNvSpPr>
          <p:nvPr>
            <p:ph type="title"/>
          </p:nvPr>
        </p:nvSpPr>
        <p:spPr>
          <a:xfrm>
            <a:off x="3307644" y="987805"/>
            <a:ext cx="5806859" cy="606800"/>
          </a:xfrm>
        </p:spPr>
        <p:txBody>
          <a:bodyPr>
            <a:normAutofit fontScale="90000"/>
          </a:bodyPr>
          <a:lstStyle/>
          <a:p>
            <a:pPr algn="ctr"/>
            <a:r>
              <a:rPr lang="en-GB" b="1" dirty="0" smtClean="0">
                <a:latin typeface="Century Gothic" panose="020B0502020202020204" pitchFamily="34" charset="0"/>
              </a:rPr>
              <a:t>the 3 question model</a:t>
            </a:r>
            <a:br>
              <a:rPr lang="en-GB" b="1" dirty="0" smtClean="0">
                <a:latin typeface="Century Gothic" panose="020B0502020202020204" pitchFamily="34" charset="0"/>
              </a:rPr>
            </a:br>
            <a:endParaRPr lang="en-GB" b="1" dirty="0">
              <a:latin typeface="Century Gothic" panose="020B0502020202020204" pitchFamily="34" charset="0"/>
            </a:endParaRPr>
          </a:p>
        </p:txBody>
      </p:sp>
      <p:sp>
        <p:nvSpPr>
          <p:cNvPr id="2" name="TextBox 1"/>
          <p:cNvSpPr txBox="1"/>
          <p:nvPr/>
        </p:nvSpPr>
        <p:spPr>
          <a:xfrm>
            <a:off x="7608710" y="2596444"/>
            <a:ext cx="4346223" cy="2954655"/>
          </a:xfrm>
          <a:prstGeom prst="rect">
            <a:avLst/>
          </a:prstGeom>
          <a:noFill/>
        </p:spPr>
        <p:txBody>
          <a:bodyPr wrap="square" rtlCol="0">
            <a:spAutoFit/>
          </a:bodyPr>
          <a:lstStyle/>
          <a:p>
            <a:pPr algn="ctr"/>
            <a:r>
              <a:rPr lang="en-GB" sz="2400" b="1" dirty="0">
                <a:solidFill>
                  <a:srgbClr val="FF0000"/>
                </a:solidFill>
                <a:latin typeface="Century Gothic" panose="020B0502020202020204" pitchFamily="34" charset="0"/>
              </a:rPr>
              <a:t>The three questions are a springboard for a </a:t>
            </a:r>
            <a:r>
              <a:rPr lang="en-GB" sz="2400" b="1" dirty="0" smtClean="0">
                <a:solidFill>
                  <a:srgbClr val="FF0000"/>
                </a:solidFill>
                <a:latin typeface="Century Gothic" panose="020B0502020202020204" pitchFamily="34" charset="0"/>
              </a:rPr>
              <a:t>discussion</a:t>
            </a:r>
          </a:p>
          <a:p>
            <a:pPr algn="ctr"/>
            <a:r>
              <a:rPr lang="en-GB" sz="2400" b="1" dirty="0">
                <a:solidFill>
                  <a:srgbClr val="FF0000"/>
                </a:solidFill>
                <a:latin typeface="Century Gothic" panose="020B0502020202020204" pitchFamily="34" charset="0"/>
              </a:rPr>
              <a:t/>
            </a:r>
            <a:br>
              <a:rPr lang="en-GB" sz="2400" b="1" dirty="0">
                <a:solidFill>
                  <a:srgbClr val="FF0000"/>
                </a:solidFill>
                <a:latin typeface="Century Gothic" panose="020B0502020202020204" pitchFamily="34" charset="0"/>
              </a:rPr>
            </a:br>
            <a:r>
              <a:rPr lang="en-GB" sz="2400" b="1" dirty="0">
                <a:solidFill>
                  <a:srgbClr val="FF0000"/>
                </a:solidFill>
                <a:latin typeface="Century Gothic" panose="020B0502020202020204" pitchFamily="34" charset="0"/>
              </a:rPr>
              <a:t>Prompt – probe </a:t>
            </a:r>
            <a:endParaRPr lang="en-GB" sz="2400" b="1" dirty="0" smtClean="0">
              <a:solidFill>
                <a:srgbClr val="FF0000"/>
              </a:solidFill>
              <a:latin typeface="Century Gothic" panose="020B0502020202020204" pitchFamily="34" charset="0"/>
            </a:endParaRPr>
          </a:p>
          <a:p>
            <a:pPr algn="ctr"/>
            <a:r>
              <a:rPr lang="en-GB" sz="2400" b="1" dirty="0">
                <a:solidFill>
                  <a:srgbClr val="FF0000"/>
                </a:solidFill>
                <a:latin typeface="Century Gothic" panose="020B0502020202020204" pitchFamily="34" charset="0"/>
              </a:rPr>
              <a:t/>
            </a:r>
            <a:br>
              <a:rPr lang="en-GB" sz="2400" b="1" dirty="0">
                <a:solidFill>
                  <a:srgbClr val="FF0000"/>
                </a:solidFill>
                <a:latin typeface="Century Gothic" panose="020B0502020202020204" pitchFamily="34" charset="0"/>
              </a:rPr>
            </a:br>
            <a:r>
              <a:rPr lang="en-GB" sz="2400" b="1" dirty="0">
                <a:solidFill>
                  <a:srgbClr val="FF0000"/>
                </a:solidFill>
                <a:latin typeface="Century Gothic" panose="020B0502020202020204" pitchFamily="34" charset="0"/>
              </a:rPr>
              <a:t>Problem-solving through talk</a:t>
            </a:r>
            <a:r>
              <a:rPr lang="en-GB" dirty="0">
                <a:solidFill>
                  <a:srgbClr val="FF0000"/>
                </a:solidFill>
              </a:rPr>
              <a:t/>
            </a:r>
            <a:br>
              <a:rPr lang="en-GB" dirty="0">
                <a:solidFill>
                  <a:srgbClr val="FF0000"/>
                </a:solidFill>
              </a:rPr>
            </a:br>
            <a:endParaRPr lang="en-GB" dirty="0"/>
          </a:p>
        </p:txBody>
      </p:sp>
    </p:spTree>
    <p:extLst>
      <p:ext uri="{BB962C8B-B14F-4D97-AF65-F5344CB8AC3E}">
        <p14:creationId xmlns:p14="http://schemas.microsoft.com/office/powerpoint/2010/main" val="1192644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34044" t="29298" r="36660" b="14135"/>
          <a:stretch/>
        </p:blipFill>
        <p:spPr bwMode="auto">
          <a:xfrm>
            <a:off x="2414153" y="200198"/>
            <a:ext cx="6111009" cy="57110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8368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1765</TotalTime>
  <Words>1004</Words>
  <Application>Microsoft Office PowerPoint</Application>
  <PresentationFormat>Widescreen</PresentationFormat>
  <Paragraphs>92</Paragraphs>
  <Slides>14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Gill Sans MT</vt:lpstr>
      <vt:lpstr>Times New Roman</vt:lpstr>
      <vt:lpstr>Wingdings</vt:lpstr>
      <vt:lpstr>Gallery</vt:lpstr>
      <vt:lpstr>Unlocking your child’s future through reading </vt:lpstr>
      <vt:lpstr>Why do we teach reading?</vt:lpstr>
      <vt:lpstr>What does it mean to ‘be’ a reader?</vt:lpstr>
      <vt:lpstr>Highlands Primary School Vision</vt:lpstr>
      <vt:lpstr>Issues we are facing within the classrooms</vt:lpstr>
      <vt:lpstr>How can you make  reading a positive event and unlock your child's reading skills at home </vt:lpstr>
      <vt:lpstr>PowerPoint Presentation</vt:lpstr>
      <vt:lpstr>the 3 question model </vt:lpstr>
      <vt:lpstr>PowerPoint Presentation</vt:lpstr>
      <vt:lpstr>PowerPoint Presentation</vt:lpstr>
      <vt:lpstr>PowerPoint Presentation</vt:lpstr>
      <vt:lpstr>Read with your child</vt:lpstr>
      <vt:lpstr>PowerPoint Presentation</vt:lpstr>
      <vt:lpstr>Any questions?</vt:lpstr>
    </vt:vector>
  </TitlesOfParts>
  <Company>Highlands Primary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your child’s future through reading</dc:title>
  <dc:creator>Danielle Vorley</dc:creator>
  <cp:lastModifiedBy>Supply</cp:lastModifiedBy>
  <cp:revision>53</cp:revision>
  <cp:lastPrinted>2019-11-25T08:07:06Z</cp:lastPrinted>
  <dcterms:created xsi:type="dcterms:W3CDTF">2019-11-07T10:02:56Z</dcterms:created>
  <dcterms:modified xsi:type="dcterms:W3CDTF">2023-11-30T16:19:04Z</dcterms:modified>
</cp:coreProperties>
</file>