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40"/>
  </p:notesMasterIdLst>
  <p:sldIdLst>
    <p:sldId id="394" r:id="rId2"/>
    <p:sldId id="395" r:id="rId3"/>
    <p:sldId id="458" r:id="rId4"/>
    <p:sldId id="466" r:id="rId5"/>
    <p:sldId id="480" r:id="rId6"/>
    <p:sldId id="470" r:id="rId7"/>
    <p:sldId id="433" r:id="rId8"/>
    <p:sldId id="487" r:id="rId9"/>
    <p:sldId id="486" r:id="rId10"/>
    <p:sldId id="484" r:id="rId11"/>
    <p:sldId id="488" r:id="rId12"/>
    <p:sldId id="489" r:id="rId13"/>
    <p:sldId id="509" r:id="rId14"/>
    <p:sldId id="510" r:id="rId15"/>
    <p:sldId id="511" r:id="rId16"/>
    <p:sldId id="512" r:id="rId17"/>
    <p:sldId id="513" r:id="rId18"/>
    <p:sldId id="517" r:id="rId19"/>
    <p:sldId id="519" r:id="rId20"/>
    <p:sldId id="515" r:id="rId21"/>
    <p:sldId id="490" r:id="rId22"/>
    <p:sldId id="492" r:id="rId23"/>
    <p:sldId id="493" r:id="rId24"/>
    <p:sldId id="494" r:id="rId25"/>
    <p:sldId id="495" r:id="rId26"/>
    <p:sldId id="496" r:id="rId27"/>
    <p:sldId id="497" r:id="rId28"/>
    <p:sldId id="498" r:id="rId29"/>
    <p:sldId id="499" r:id="rId30"/>
    <p:sldId id="500" r:id="rId31"/>
    <p:sldId id="501" r:id="rId32"/>
    <p:sldId id="502" r:id="rId33"/>
    <p:sldId id="503" r:id="rId34"/>
    <p:sldId id="504" r:id="rId35"/>
    <p:sldId id="505" r:id="rId36"/>
    <p:sldId id="506" r:id="rId37"/>
    <p:sldId id="507" r:id="rId38"/>
    <p:sldId id="508" r:id="rId3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86311" autoAdjust="0"/>
  </p:normalViewPr>
  <p:slideViewPr>
    <p:cSldViewPr snapToGrid="0">
      <p:cViewPr varScale="1">
        <p:scale>
          <a:sx n="63" d="100"/>
          <a:sy n="63" d="100"/>
        </p:scale>
        <p:origin x="8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1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E8DD0-B7B9-46FA-B6D4-1334AD234EBE}" type="datetimeFigureOut">
              <a:rPr lang="en-IE" smtClean="0"/>
              <a:t>01/02/2024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99F75-99DB-4BB1-9D31-409172FB7B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602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9F75-99DB-4BB1-9D31-409172FB7BF4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4304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9F75-99DB-4BB1-9D31-409172FB7BF4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086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9F75-99DB-4BB1-9D31-409172FB7BF4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451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9F75-99DB-4BB1-9D31-409172FB7BF4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1048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9F75-99DB-4BB1-9D31-409172FB7BF4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419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01/02/2024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433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01/02/2024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045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01/02/2024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84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01/02/2024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4042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01/02/2024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3555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01/02/2024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8176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01/02/2024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3953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01/02/2024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970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01/02/2024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991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01/02/2024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490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01/02/2024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808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01/02/2024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115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01/02/2024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131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01/02/2024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934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01/02/2024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224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01/02/2024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360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EE0D5-7220-4EA4-8227-C4EA504D3161}" type="datetimeFigureOut">
              <a:rPr lang="en-IE" smtClean="0"/>
              <a:pPr/>
              <a:t>01/02/2024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957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national-curriculum-in-england-english-programmes-of-study/national-curriculum-in-england-english-programmes-of-study#lower-key-stage-2--years-3-and-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bbc.co.uk/bitesize/topics/zwwp8mn/articles/z3nfw6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vwwxnb" TargetMode="External"/><Relationship Id="rId2" Type="http://schemas.openxmlformats.org/officeDocument/2006/relationships/hyperlink" Target="http://www.bbc.co.uk/bitesize/ks1/literacy/using_punctuation/pla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opmarks.co.uk/english-games/5-7-years/punctuation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qfvHWifU-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3gk@highlandsprimary.net" TargetMode="External"/><Relationship Id="rId2" Type="http://schemas.openxmlformats.org/officeDocument/2006/relationships/hyperlink" Target="mailto:3va@highlandsprimary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3ch@highlandsprimary.ne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944" y="445634"/>
            <a:ext cx="10558305" cy="1908008"/>
          </a:xfrm>
        </p:spPr>
        <p:txBody>
          <a:bodyPr>
            <a:noAutofit/>
          </a:bodyPr>
          <a:lstStyle/>
          <a:p>
            <a:pPr algn="ctr"/>
            <a:r>
              <a:rPr lang="en-IE" sz="6000" b="1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en-IE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Reading and Writing </a:t>
            </a:r>
            <a:r>
              <a:rPr lang="en-IE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en-IE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orkshop</a:t>
            </a:r>
            <a:br>
              <a:rPr lang="en-IE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IE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Year 3  </a:t>
            </a:r>
            <a:endParaRPr lang="en-IE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386" name="Picture 2" descr="Image result for choosing a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167" y="1866542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30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84996" y="1384597"/>
            <a:ext cx="2881813" cy="2755899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20000"/>
              </a:spcBef>
              <a:defRPr/>
            </a:pPr>
            <a:r>
              <a:rPr lang="en-GB" sz="3600" b="1" dirty="0" smtClean="0">
                <a:latin typeface="Comic Sans MS" panose="030F0702030302020204" pitchFamily="66" charset="0"/>
              </a:rPr>
              <a:t>What to do when I get “stuck” when reading</a:t>
            </a:r>
            <a:r>
              <a:rPr lang="en-GB" sz="4000" b="1" dirty="0" smtClean="0"/>
              <a:t>: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GB" sz="1050" b="1" dirty="0" smtClean="0"/>
              <a:t> </a:t>
            </a:r>
            <a:endParaRPr lang="en-GB" sz="105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66809" y="256126"/>
            <a:ext cx="5675276" cy="651897"/>
          </a:xfrm>
        </p:spPr>
        <p:txBody>
          <a:bodyPr>
            <a:noAutofit/>
          </a:bodyPr>
          <a:lstStyle/>
          <a:p>
            <a:pPr algn="ctr"/>
            <a:r>
              <a:rPr lang="en-IE" b="1" dirty="0" smtClean="0">
                <a:solidFill>
                  <a:srgbClr val="FF0000"/>
                </a:solidFill>
                <a:latin typeface="Berlin Sans FB Demi" pitchFamily="34" charset="0"/>
              </a:rPr>
              <a:t>Strategies for reading </a:t>
            </a:r>
            <a:endParaRPr lang="en-IE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879" t="20397" r="18663" b="17174"/>
          <a:stretch/>
        </p:blipFill>
        <p:spPr>
          <a:xfrm>
            <a:off x="3348257" y="1156121"/>
            <a:ext cx="8150879" cy="4953504"/>
          </a:xfrm>
          <a:prstGeom prst="rect">
            <a:avLst/>
          </a:prstGeom>
        </p:spPr>
      </p:pic>
      <p:pic>
        <p:nvPicPr>
          <p:cNvPr id="25604" name="Picture 4" descr="Image result for book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180" y="4140496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homer thinki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7" y="4292917"/>
            <a:ext cx="1739747" cy="29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176306"/>
      </p:ext>
    </p:extLst>
  </p:cSld>
  <p:clrMapOvr>
    <a:masterClrMapping/>
  </p:clrMapOvr>
  <p:transition advTm="76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056" t="18924" r="21250" b="277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195" t="10013" r="35833" b="6959"/>
          <a:stretch/>
        </p:blipFill>
        <p:spPr>
          <a:xfrm>
            <a:off x="1598611" y="0"/>
            <a:ext cx="8806667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079171" y="1240972"/>
            <a:ext cx="250371" cy="27214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079170" y="2601686"/>
            <a:ext cx="250371" cy="27214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079170" y="6215742"/>
            <a:ext cx="250371" cy="27214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079170" y="4408714"/>
            <a:ext cx="250371" cy="27214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2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645" y="644207"/>
            <a:ext cx="3707391" cy="1280890"/>
          </a:xfrm>
        </p:spPr>
        <p:txBody>
          <a:bodyPr/>
          <a:lstStyle/>
          <a:p>
            <a:r>
              <a:rPr lang="en-GB" dirty="0" smtClean="0"/>
              <a:t>Reading Bands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914023" y="1925097"/>
            <a:ext cx="389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Book changing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726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Reciprocal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Taught as a whole class.</a:t>
            </a:r>
          </a:p>
          <a:p>
            <a:r>
              <a:rPr lang="en-GB" dirty="0" smtClean="0"/>
              <a:t>Activities differentiated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617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D6A2-5D17-4C39-A954-D4A9AC04A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17" y="126587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u="sng" dirty="0">
                <a:latin typeface="Century Gothic" panose="020B0502020202020204" pitchFamily="34" charset="0"/>
              </a:rPr>
              <a:t>Day 1 - Text Marking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11E15-16F9-4B86-8106-E082BEBED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533" y="457718"/>
            <a:ext cx="4321865" cy="5942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EA981E-AA53-4A2B-BD87-F8C686DF68F3}"/>
              </a:ext>
            </a:extLst>
          </p:cNvPr>
          <p:cNvSpPr txBox="1"/>
          <p:nvPr/>
        </p:nvSpPr>
        <p:spPr>
          <a:xfrm>
            <a:off x="334617" y="1325218"/>
            <a:ext cx="64670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1.) Looking Question: What can you see?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2.) Clue Question: Who is sad? How do you know?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3.) Thinking Question: Why is the picture grey?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Extension Question: </a:t>
            </a:r>
            <a:r>
              <a:rPr lang="en-GB" sz="2400" dirty="0">
                <a:latin typeface="Century Gothic" panose="020B0502020202020204" pitchFamily="34" charset="0"/>
              </a:rPr>
              <a:t>What do you think the book is going to be about?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685" y="843849"/>
            <a:ext cx="8066313" cy="37856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3600" dirty="0"/>
              <a:t>A </a:t>
            </a:r>
            <a:r>
              <a:rPr lang="en-GB" sz="3600" b="1" dirty="0"/>
              <a:t>Character iceberg </a:t>
            </a:r>
            <a:r>
              <a:rPr lang="en-GB" sz="3600" dirty="0"/>
              <a:t>is used to explore characteristics of people or characters in fiction.  </a:t>
            </a:r>
          </a:p>
          <a:p>
            <a:endParaRPr lang="en-GB" sz="3600" dirty="0"/>
          </a:p>
          <a:p>
            <a:r>
              <a:rPr lang="en-GB" sz="3200" dirty="0"/>
              <a:t>The section </a:t>
            </a:r>
            <a:r>
              <a:rPr lang="en-GB" sz="3200" b="1" dirty="0"/>
              <a:t>above the water </a:t>
            </a:r>
            <a:r>
              <a:rPr lang="en-GB" sz="3200" dirty="0"/>
              <a:t>are things that can be observed e.g. colour of hair, how they dress,….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8933" r="20849"/>
          <a:stretch/>
        </p:blipFill>
        <p:spPr>
          <a:xfrm>
            <a:off x="7957455" y="61749"/>
            <a:ext cx="3592287" cy="38006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84809" y="4710547"/>
            <a:ext cx="5407191" cy="163121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3600" dirty="0"/>
              <a:t>…</a:t>
            </a:r>
            <a:r>
              <a:rPr lang="en-GB" sz="3200" dirty="0"/>
              <a:t>and </a:t>
            </a:r>
            <a:r>
              <a:rPr lang="en-GB" sz="3200" b="1" dirty="0"/>
              <a:t>below the water </a:t>
            </a:r>
            <a:r>
              <a:rPr lang="en-GB" sz="3200" dirty="0"/>
              <a:t>line are things that cannot be seen e.g. behaviours, beliefs etc.</a:t>
            </a:r>
          </a:p>
        </p:txBody>
      </p:sp>
      <p:sp>
        <p:nvSpPr>
          <p:cNvPr id="11" name="Right Arrow 10"/>
          <p:cNvSpPr/>
          <p:nvPr/>
        </p:nvSpPr>
        <p:spPr>
          <a:xfrm rot="18730938">
            <a:off x="6448566" y="1679065"/>
            <a:ext cx="3102946" cy="468085"/>
          </a:xfrm>
          <a:prstGeom prst="rightArrow">
            <a:avLst>
              <a:gd name="adj1" fmla="val 37397"/>
              <a:gd name="adj2" fmla="val 800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6200000">
            <a:off x="9027164" y="3508202"/>
            <a:ext cx="1774513" cy="468085"/>
          </a:xfrm>
          <a:prstGeom prst="rightArrow">
            <a:avLst>
              <a:gd name="adj1" fmla="val 37397"/>
              <a:gd name="adj2" fmla="val 800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4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F779BF-F0C3-4AF1-B3A5-C0051EF7A58C}"/>
              </a:ext>
            </a:extLst>
          </p:cNvPr>
          <p:cNvSpPr txBox="1"/>
          <p:nvPr/>
        </p:nvSpPr>
        <p:spPr>
          <a:xfrm>
            <a:off x="2893517" y="-1807"/>
            <a:ext cx="11105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Century Gothic" panose="020B0502020202020204" pitchFamily="34" charset="0"/>
              </a:rPr>
              <a:t>Day 2 – </a:t>
            </a:r>
            <a:r>
              <a:rPr lang="en-GB" sz="3200" u="sng" dirty="0" smtClean="0">
                <a:latin typeface="Century Gothic" panose="020B0502020202020204" pitchFamily="34" charset="0"/>
              </a:rPr>
              <a:t>Character Iceberg</a:t>
            </a:r>
            <a:endParaRPr lang="en-GB" sz="3200" u="sng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978D7-25AC-48BF-B178-8204FC4E2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39"/>
          <a:stretch/>
        </p:blipFill>
        <p:spPr>
          <a:xfrm>
            <a:off x="277673" y="2233749"/>
            <a:ext cx="7501353" cy="4213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7F9D9A-B323-4A9A-875F-DC10A502FD16}"/>
              </a:ext>
            </a:extLst>
          </p:cNvPr>
          <p:cNvSpPr txBox="1"/>
          <p:nvPr/>
        </p:nvSpPr>
        <p:spPr>
          <a:xfrm>
            <a:off x="9383675" y="2559001"/>
            <a:ext cx="197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 </a:t>
            </a:r>
            <a:r>
              <a:rPr lang="en-GB" dirty="0" smtClean="0"/>
              <a:t>know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FAB1EB-8CFA-4965-8924-1986BEB1339A}"/>
              </a:ext>
            </a:extLst>
          </p:cNvPr>
          <p:cNvSpPr txBox="1"/>
          <p:nvPr/>
        </p:nvSpPr>
        <p:spPr>
          <a:xfrm>
            <a:off x="9383675" y="5643031"/>
            <a:ext cx="188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 </a:t>
            </a:r>
            <a:r>
              <a:rPr lang="en-GB" dirty="0" smtClean="0"/>
              <a:t>think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80181" y="853496"/>
            <a:ext cx="888964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i="1" u="sng" dirty="0" smtClean="0">
                <a:latin typeface="Comic Sans MS" panose="030F0702030302020204" pitchFamily="66" charset="0"/>
              </a:rPr>
              <a:t>LI: </a:t>
            </a:r>
            <a:r>
              <a:rPr lang="en-GB" sz="2800" i="1" dirty="0" smtClean="0">
                <a:latin typeface="Comic Sans MS" panose="030F0702030302020204" pitchFamily="66" charset="0"/>
              </a:rPr>
              <a:t>To understand what I have read by using a text to make inferences about a character</a:t>
            </a:r>
            <a:endParaRPr lang="en-GB" sz="28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257" y="204334"/>
            <a:ext cx="8551818" cy="76699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is the Zone </a:t>
            </a:r>
            <a:r>
              <a:rPr lang="en-GB" dirty="0">
                <a:latin typeface="Comic Sans MS" panose="030F0702030302020204" pitchFamily="66" charset="0"/>
              </a:rPr>
              <a:t>of </a:t>
            </a:r>
            <a:r>
              <a:rPr lang="en-GB" dirty="0" smtClean="0">
                <a:latin typeface="Comic Sans MS" panose="030F0702030302020204" pitchFamily="66" charset="0"/>
              </a:rPr>
              <a:t>relevance?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1819" y="5799908"/>
            <a:ext cx="847942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i="1" u="sng" dirty="0" smtClean="0">
                <a:latin typeface="Comic Sans MS" panose="030F0702030302020204" pitchFamily="66" charset="0"/>
              </a:rPr>
              <a:t>LI: To explain the meaning of words in context</a:t>
            </a:r>
            <a:endParaRPr lang="en-GB" sz="2800" b="1" i="1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256" y="1207906"/>
            <a:ext cx="5295900" cy="399097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</p:pic>
    </p:spTree>
    <p:extLst>
      <p:ext uri="{BB962C8B-B14F-4D97-AF65-F5344CB8AC3E}">
        <p14:creationId xmlns:p14="http://schemas.microsoft.com/office/powerpoint/2010/main" val="142818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725" y="4006561"/>
            <a:ext cx="2127975" cy="22262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A1F603-CC15-4B52-A7D6-39EEA66DF2BD}"/>
              </a:ext>
            </a:extLst>
          </p:cNvPr>
          <p:cNvSpPr txBox="1"/>
          <p:nvPr/>
        </p:nvSpPr>
        <p:spPr>
          <a:xfrm>
            <a:off x="171447" y="958614"/>
            <a:ext cx="11896725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i="1" dirty="0">
                <a:latin typeface="Comic Sans MS" panose="030F0702030302020204" pitchFamily="66" charset="0"/>
                <a:cs typeface="Arial" panose="020B0604020202020204" pitchFamily="34" charset="0"/>
              </a:rPr>
              <a:t>How relevant are these descriptive </a:t>
            </a:r>
            <a:r>
              <a:rPr lang="en-GB" sz="2800" b="1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words in  describing Michael </a:t>
            </a:r>
            <a:r>
              <a:rPr lang="en-GB" sz="2800" b="1" i="1" dirty="0">
                <a:latin typeface="Comic Sans MS" panose="030F0702030302020204" pitchFamily="66" charset="0"/>
                <a:cs typeface="Arial" panose="020B0604020202020204" pitchFamily="34" charset="0"/>
              </a:rPr>
              <a:t>R</a:t>
            </a:r>
            <a:r>
              <a:rPr lang="en-GB" sz="2800" b="1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osen’s? – </a:t>
            </a:r>
            <a:r>
              <a:rPr lang="en-GB" sz="2400" b="1" i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(please use a dictionary if your are unsure of any words)</a:t>
            </a:r>
            <a:endParaRPr lang="en-GB" sz="2800" b="1" i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47" y="2008324"/>
            <a:ext cx="11896725" cy="13849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374151"/>
                </a:solidFill>
                <a:latin typeface="Comic Sans MS" panose="030F0702030302020204" pitchFamily="66" charset="0"/>
              </a:rPr>
              <a:t>Heartfelt     Angry     Tender     Emotional       Melancholy</a:t>
            </a:r>
          </a:p>
          <a:p>
            <a:r>
              <a:rPr lang="en-GB" sz="2800" b="1" dirty="0" smtClean="0">
                <a:solidFill>
                  <a:srgbClr val="374151"/>
                </a:solidFill>
                <a:latin typeface="Comic Sans MS" panose="030F0702030302020204" pitchFamily="66" charset="0"/>
              </a:rPr>
              <a:t>Determined </a:t>
            </a:r>
            <a:r>
              <a:rPr lang="en-GB" sz="2800" b="1" dirty="0">
                <a:solidFill>
                  <a:srgbClr val="374151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 smtClean="0">
                <a:solidFill>
                  <a:srgbClr val="374151"/>
                </a:solidFill>
                <a:latin typeface="Comic Sans MS" panose="030F0702030302020204" pitchFamily="66" charset="0"/>
              </a:rPr>
              <a:t>     Bitter      Compassionate      Elated     Curious  </a:t>
            </a:r>
          </a:p>
          <a:p>
            <a:r>
              <a:rPr lang="en-GB" sz="2800" b="1" smtClean="0">
                <a:solidFill>
                  <a:srgbClr val="374151"/>
                </a:solidFill>
                <a:latin typeface="Comic Sans MS" panose="030F0702030302020204" pitchFamily="66" charset="0"/>
              </a:rPr>
              <a:t>Mad   Calm    Thoughtful    Kind-hearted    </a:t>
            </a:r>
            <a:r>
              <a:rPr lang="en-GB" sz="2800" b="1" dirty="0" smtClean="0">
                <a:solidFill>
                  <a:srgbClr val="374151"/>
                </a:solidFill>
                <a:latin typeface="Comic Sans MS" panose="030F0702030302020204" pitchFamily="66" charset="0"/>
              </a:rPr>
              <a:t>Positive   Optimistic </a:t>
            </a:r>
            <a:endParaRPr lang="en-GB" sz="2800" b="1" i="0" dirty="0">
              <a:solidFill>
                <a:srgbClr val="37415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44442F-94EF-43F6-93BB-8312943714FB}"/>
              </a:ext>
            </a:extLst>
          </p:cNvPr>
          <p:cNvPicPr/>
          <p:nvPr/>
        </p:nvPicPr>
        <p:blipFill rotWithShape="1">
          <a:blip r:embed="rId4"/>
          <a:srcRect l="8581" t="2981" r="7505" b="3409"/>
          <a:stretch/>
        </p:blipFill>
        <p:spPr bwMode="auto">
          <a:xfrm>
            <a:off x="6991350" y="3488922"/>
            <a:ext cx="3645852" cy="3261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32" y="4019548"/>
            <a:ext cx="2094343" cy="22002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1447" y="269170"/>
            <a:ext cx="752475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i="1" u="sng" dirty="0" smtClean="0">
                <a:latin typeface="Comic Sans MS" panose="030F0702030302020204" pitchFamily="66" charset="0"/>
              </a:rPr>
              <a:t>LI: To explain the meaning of words in context</a:t>
            </a:r>
            <a:endParaRPr lang="en-GB" sz="2400" b="1" i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43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7004" y="245999"/>
            <a:ext cx="10758544" cy="768885"/>
          </a:xfrm>
        </p:spPr>
        <p:txBody>
          <a:bodyPr>
            <a:noAutofit/>
          </a:bodyPr>
          <a:lstStyle/>
          <a:p>
            <a:pPr algn="ctr"/>
            <a:r>
              <a:rPr lang="en-IE" b="1" dirty="0" smtClean="0">
                <a:latin typeface="Berlin Sans FB Demi" pitchFamily="34" charset="0"/>
              </a:rPr>
              <a:t> </a:t>
            </a:r>
            <a:r>
              <a:rPr lang="en-IE" b="1" dirty="0" smtClean="0">
                <a:solidFill>
                  <a:srgbClr val="FF0000"/>
                </a:solidFill>
                <a:latin typeface="Berlin Sans FB Demi" pitchFamily="34" charset="0"/>
              </a:rPr>
              <a:t>The Importance of Reading</a:t>
            </a:r>
            <a:endParaRPr lang="en-IE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88" y="5087607"/>
            <a:ext cx="11777775" cy="11937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/>
              <a:t>With effective reading skills, learning becomes easier.</a:t>
            </a:r>
            <a:endParaRPr lang="en-IE" sz="3200" b="1" i="1" dirty="0"/>
          </a:p>
        </p:txBody>
      </p:sp>
      <p:pic>
        <p:nvPicPr>
          <p:cNvPr id="4098" name="Picture 2" descr="Image result for importance of rea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29" y="1339474"/>
            <a:ext cx="8036867" cy="360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36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D4795B-51F1-4E82-9D0D-B059BEC69DB3}"/>
              </a:ext>
            </a:extLst>
          </p:cNvPr>
          <p:cNvSpPr txBox="1"/>
          <p:nvPr/>
        </p:nvSpPr>
        <p:spPr>
          <a:xfrm>
            <a:off x="1312912" y="1534891"/>
            <a:ext cx="11105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Century Gothic" panose="020B0502020202020204" pitchFamily="34" charset="0"/>
              </a:rPr>
              <a:t>Day 4 – Cause and effect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2D7D46-86AC-4C31-A35C-2B6C8A6E4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12" y="2540018"/>
            <a:ext cx="5379435" cy="3918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2DB725-AA6E-418B-ADB3-F1D9DD43D6F8}"/>
              </a:ext>
            </a:extLst>
          </p:cNvPr>
          <p:cNvSpPr txBox="1"/>
          <p:nvPr/>
        </p:nvSpPr>
        <p:spPr>
          <a:xfrm>
            <a:off x="7169427" y="1585911"/>
            <a:ext cx="4558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Put the main events in the cause and effect.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991" y="447553"/>
            <a:ext cx="1107403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Comic Sans MS" panose="030F0702030302020204" pitchFamily="66" charset="0"/>
              </a:rPr>
              <a:t>LI: To retrieve and record information from the text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0541" y="1438479"/>
            <a:ext cx="7053943" cy="40318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202124"/>
                </a:solidFill>
                <a:latin typeface="Comic Sans MS" panose="030F0702030302020204" pitchFamily="66" charset="0"/>
              </a:rPr>
              <a:t>In Year 3 children will read 270 words of an age appropriate text in </a:t>
            </a:r>
            <a:r>
              <a:rPr lang="en-GB" sz="3200" dirty="0">
                <a:solidFill>
                  <a:srgbClr val="040C28"/>
                </a:solidFill>
                <a:latin typeface="Comic Sans MS" panose="030F0702030302020204" pitchFamily="66" charset="0"/>
              </a:rPr>
              <a:t>three minutes</a:t>
            </a:r>
            <a:r>
              <a:rPr lang="en-GB" sz="3200" dirty="0">
                <a:solidFill>
                  <a:srgbClr val="202124"/>
                </a:solidFill>
                <a:latin typeface="Comic Sans MS" panose="030F0702030302020204" pitchFamily="66" charset="0"/>
              </a:rPr>
              <a:t>. In Year 4 children will read 360 words of an age appropriate text in four minutes. In Year 5 children will read 450 words of an age appropriate text in five minutes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Stop Clock Photos and Premium High Res Pictures - Getty Imag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0" t="11581" r="2950"/>
          <a:stretch/>
        </p:blipFill>
        <p:spPr bwMode="auto">
          <a:xfrm>
            <a:off x="9395297" y="4550229"/>
            <a:ext cx="2491902" cy="21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-Point Star 4"/>
          <p:cNvSpPr/>
          <p:nvPr/>
        </p:nvSpPr>
        <p:spPr>
          <a:xfrm>
            <a:off x="2952206" y="1088571"/>
            <a:ext cx="6514011" cy="516418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Writing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&lt;strong&gt;Pencil&lt;/strong&gt; Writing Pen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822" y="4403333"/>
            <a:ext cx="2451327" cy="223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7764" y="787344"/>
            <a:ext cx="1083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English Lessons in Year 3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7764" y="5531005"/>
            <a:ext cx="10267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National curriculum in England: English programmes of study - GOV.UK (www.gov.uk</a:t>
            </a:r>
            <a:r>
              <a:rPr lang="en-GB" dirty="0" smtClean="0">
                <a:hlinkClick r:id="rId2"/>
              </a:rPr>
              <a:t>)</a:t>
            </a:r>
            <a:endParaRPr lang="en-GB" dirty="0" smtClean="0"/>
          </a:p>
          <a:p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287181"/>
              </p:ext>
            </p:extLst>
          </p:nvPr>
        </p:nvGraphicFramePr>
        <p:xfrm>
          <a:off x="733530" y="1637881"/>
          <a:ext cx="10922558" cy="3149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5705">
                  <a:extLst>
                    <a:ext uri="{9D8B030D-6E8A-4147-A177-3AD203B41FA5}">
                      <a16:colId xmlns:a16="http://schemas.microsoft.com/office/drawing/2014/main" val="4041153289"/>
                    </a:ext>
                  </a:extLst>
                </a:gridCol>
                <a:gridCol w="1838849">
                  <a:extLst>
                    <a:ext uri="{9D8B030D-6E8A-4147-A177-3AD203B41FA5}">
                      <a16:colId xmlns:a16="http://schemas.microsoft.com/office/drawing/2014/main" val="2116811772"/>
                    </a:ext>
                  </a:extLst>
                </a:gridCol>
                <a:gridCol w="1929283">
                  <a:extLst>
                    <a:ext uri="{9D8B030D-6E8A-4147-A177-3AD203B41FA5}">
                      <a16:colId xmlns:a16="http://schemas.microsoft.com/office/drawing/2014/main" val="2455534577"/>
                    </a:ext>
                  </a:extLst>
                </a:gridCol>
                <a:gridCol w="1477365">
                  <a:extLst>
                    <a:ext uri="{9D8B030D-6E8A-4147-A177-3AD203B41FA5}">
                      <a16:colId xmlns:a16="http://schemas.microsoft.com/office/drawing/2014/main" val="518141977"/>
                    </a:ext>
                  </a:extLst>
                </a:gridCol>
                <a:gridCol w="1461438">
                  <a:extLst>
                    <a:ext uri="{9D8B030D-6E8A-4147-A177-3AD203B41FA5}">
                      <a16:colId xmlns:a16="http://schemas.microsoft.com/office/drawing/2014/main" val="2130126260"/>
                    </a:ext>
                  </a:extLst>
                </a:gridCol>
                <a:gridCol w="1725764">
                  <a:extLst>
                    <a:ext uri="{9D8B030D-6E8A-4147-A177-3AD203B41FA5}">
                      <a16:colId xmlns:a16="http://schemas.microsoft.com/office/drawing/2014/main" val="4157424257"/>
                    </a:ext>
                  </a:extLst>
                </a:gridCol>
                <a:gridCol w="1304154">
                  <a:extLst>
                    <a:ext uri="{9D8B030D-6E8A-4147-A177-3AD203B41FA5}">
                      <a16:colId xmlns:a16="http://schemas.microsoft.com/office/drawing/2014/main" val="2947380030"/>
                    </a:ext>
                  </a:extLst>
                </a:gridCol>
              </a:tblGrid>
              <a:tr h="2521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Autumn 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Autumn 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Spring 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Spring 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Summer 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Summer 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3175431"/>
                  </a:ext>
                </a:extLst>
              </a:tr>
              <a:tr h="1847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English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Narrative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Diary Entry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Poetry – Shape Poems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Iron Man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Letter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Speech/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Monologue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World Literature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Narrative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Non-Chronological Report linked to Geography Topic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7229660"/>
                  </a:ext>
                </a:extLst>
              </a:tr>
              <a:tr h="1049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Key Text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The Tear Thief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The Hodgeheg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The Iron Man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Georges Marvellous Medicine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Dinosaur Trouble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Pebble in My Pocket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6210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5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</a:t>
            </a:r>
            <a:r>
              <a:rPr lang="en-US" dirty="0" smtClean="0">
                <a:latin typeface="Comic Sans MS" panose="030F0702030302020204" pitchFamily="66" charset="0"/>
              </a:rPr>
              <a:t>he </a:t>
            </a:r>
            <a:r>
              <a:rPr lang="en-US" dirty="0">
                <a:latin typeface="Comic Sans MS" panose="030F0702030302020204" pitchFamily="66" charset="0"/>
              </a:rPr>
              <a:t>key areas of writing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Content</a:t>
            </a:r>
          </a:p>
          <a:p>
            <a:pPr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Punctuation</a:t>
            </a:r>
          </a:p>
          <a:p>
            <a:pPr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Grammar</a:t>
            </a:r>
          </a:p>
          <a:p>
            <a:pPr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Spelling</a:t>
            </a:r>
          </a:p>
          <a:p>
            <a:pPr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Handwriting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How do you help with this at home?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926" y="516214"/>
            <a:ext cx="2211970" cy="130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Spellings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70" y="1600201"/>
            <a:ext cx="10361023" cy="286597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Common exception words (Tricky words)</a:t>
            </a:r>
          </a:p>
          <a:p>
            <a:r>
              <a:rPr lang="en-US" dirty="0" err="1" smtClean="0">
                <a:latin typeface="Comic Sans MS" panose="030F0702030302020204" pitchFamily="66" charset="0"/>
              </a:rPr>
              <a:t>Practise</a:t>
            </a:r>
            <a:r>
              <a:rPr lang="en-US" dirty="0" smtClean="0">
                <a:latin typeface="Comic Sans MS" panose="030F0702030302020204" pitchFamily="66" charset="0"/>
              </a:rPr>
              <a:t> spellings for the week, keep revising them.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Reading!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Checking children’s work and highlighting any spelling mistakes</a:t>
            </a:r>
          </a:p>
        </p:txBody>
      </p:sp>
      <p:pic>
        <p:nvPicPr>
          <p:cNvPr id="5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47" y="4466172"/>
            <a:ext cx="3442536" cy="203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577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48734"/>
            <a:ext cx="9818902" cy="5480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780490"/>
            <a:ext cx="437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Handwriting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31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733" y="406989"/>
            <a:ext cx="6405970" cy="38008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910443" y="1084217"/>
            <a:ext cx="2047603" cy="8211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2565" y="1984721"/>
            <a:ext cx="145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Ascender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22960" y="2899954"/>
            <a:ext cx="217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Descender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814649" y="1679470"/>
            <a:ext cx="2572567" cy="12617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14649" y="5086130"/>
            <a:ext cx="9022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These are important elements for handwriting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30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4212"/>
            <a:ext cx="10515600" cy="83978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Expectations - Content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Including expanded noun phrases to describe and add detail to writing.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What is an expanded noun phrase? - BBC </a:t>
            </a:r>
            <a:r>
              <a:rPr lang="en-GB" dirty="0" err="1" smtClean="0">
                <a:hlinkClick r:id="rId2"/>
              </a:rPr>
              <a:t>Bitesize</a:t>
            </a:r>
            <a:endParaRPr lang="en-GB" dirty="0" smtClean="0"/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The large, red door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The small, fluffy mouse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Add detail to make my writing more interesting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To vary openers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To add WOW words, using similes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Writing different genres- letters, stories, poems, newspapers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378" y="2552388"/>
            <a:ext cx="2211970" cy="130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92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194" y="401916"/>
            <a:ext cx="8299132" cy="6041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454" y="1391259"/>
            <a:ext cx="30417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As part of our English lessons, we always give children opportunities to check and edit work, they have a range of word mats available to them to support with this.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7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1937" t="46928" r="27681" b="18879"/>
          <a:stretch/>
        </p:blipFill>
        <p:spPr>
          <a:xfrm>
            <a:off x="7987897" y="1640556"/>
            <a:ext cx="2613095" cy="23572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239" y="1178567"/>
            <a:ext cx="6061847" cy="416520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4400" b="1" dirty="0" smtClean="0"/>
              <a:t>If we understand exactly what is being said and what we are being asked to do, we can answer more effectively and give better, more focused responses!</a:t>
            </a:r>
            <a:endParaRPr lang="en-GB" sz="4400" dirty="0"/>
          </a:p>
        </p:txBody>
      </p:sp>
      <p:pic>
        <p:nvPicPr>
          <p:cNvPr id="1026" name="Picture 2" descr="Image result for key id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820" y="415314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98347"/>
      </p:ext>
    </p:extLst>
  </p:cSld>
  <p:clrMapOvr>
    <a:masterClrMapping/>
  </p:clrMapOvr>
  <p:transition advTm="636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How to support content, vocabulary and ideas for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Reading regularly! Reading gives ideas for writing.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Reading a range of genres.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Talk- discussing and sharing ideas before writing. This could be through a brainstorm, list or words or ideas, key words on cards.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Free writing- no specific genre.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Writing for a purpose- lists, letters to relatives,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invitations, diaries.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Get children involved in your writing- why do you write?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Write alongside the child- ask them to be the teacher!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Assessing the writing together- where could we make our work better?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Model writing and your own ideas.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563" y="5485116"/>
            <a:ext cx="2211970" cy="130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506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Punctuation</a:t>
            </a:r>
            <a:r>
              <a:rPr lang="mr-IN" dirty="0" smtClean="0">
                <a:latin typeface="Comic Sans MS" panose="030F0702030302020204" pitchFamily="66" charset="0"/>
              </a:rPr>
              <a:t>…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Full stops and capital letters</a:t>
            </a:r>
          </a:p>
          <a:p>
            <a:pPr marL="0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Question marks and exclamation marks</a:t>
            </a:r>
          </a:p>
          <a:p>
            <a:pPr marL="0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Apostrophes for possession and contraction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58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Into the forest</a:t>
            </a:r>
            <a:r>
              <a:rPr lang="mr-IN" dirty="0" smtClean="0">
                <a:latin typeface="Comic Sans MS" panose="030F0702030302020204" pitchFamily="66" charset="0"/>
              </a:rPr>
              <a:t>…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1146" r="1146"/>
          <a:stretch>
            <a:fillRect/>
          </a:stretch>
        </p:blipFill>
        <p:spPr>
          <a:xfrm>
            <a:off x="3015146" y="1771428"/>
            <a:ext cx="6157990" cy="3325752"/>
          </a:xfrm>
        </p:spPr>
      </p:pic>
      <p:sp>
        <p:nvSpPr>
          <p:cNvPr id="5" name="TextBox 4"/>
          <p:cNvSpPr txBox="1"/>
          <p:nvPr/>
        </p:nvSpPr>
        <p:spPr>
          <a:xfrm>
            <a:off x="1638301" y="5502912"/>
            <a:ext cx="8720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Here are some examples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50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04850"/>
            <a:ext cx="10515600" cy="58261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How to support your child with punctuation</a:t>
            </a:r>
            <a:r>
              <a:rPr lang="mr-I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…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700" y="1571625"/>
            <a:ext cx="10515600" cy="44338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Reading- looking at examples of the punctuation in the story or other genre.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Discuss why we use these punctuation forms in their writing- do they know how to go back to their work and put it in? Do it together.</a:t>
            </a:r>
            <a:br>
              <a:rPr lang="en-US" dirty="0" smtClean="0">
                <a:latin typeface="Comic Sans MS" panose="030F0702030302020204" pitchFamily="66" charset="0"/>
              </a:rPr>
            </a:br>
            <a:endParaRPr lang="en-US" sz="19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What would you say to your child if they wrote a sentence like this?</a:t>
            </a:r>
          </a:p>
          <a:p>
            <a:pPr marL="0" indent="0">
              <a:buNone/>
            </a:pPr>
            <a:endParaRPr lang="en-US" sz="1900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mic Sans MS" panose="030F0702030302020204" pitchFamily="66" charset="0"/>
              </a:rPr>
              <a:t>have </a:t>
            </a:r>
            <a:r>
              <a:rPr lang="en-US" b="1" dirty="0">
                <a:latin typeface="Comic Sans MS" panose="030F0702030302020204" pitchFamily="66" charset="0"/>
              </a:rPr>
              <a:t>you got the time ben? </a:t>
            </a:r>
          </a:p>
          <a:p>
            <a:pPr marL="0" indent="0">
              <a:buNone/>
            </a:pPr>
            <a:r>
              <a:rPr lang="en-US" b="1" dirty="0" err="1" smtClean="0">
                <a:latin typeface="Comic Sans MS" panose="030F0702030302020204" pitchFamily="66" charset="0"/>
              </a:rPr>
              <a:t>spain</a:t>
            </a:r>
            <a:r>
              <a:rPr lang="en-US" b="1" dirty="0" smtClean="0">
                <a:latin typeface="Comic Sans MS" panose="030F0702030302020204" pitchFamily="66" charset="0"/>
              </a:rPr>
              <a:t> and </a:t>
            </a:r>
            <a:r>
              <a:rPr lang="en-US" b="1" dirty="0" err="1" smtClean="0">
                <a:latin typeface="Comic Sans MS" panose="030F0702030302020204" pitchFamily="66" charset="0"/>
              </a:rPr>
              <a:t>italy</a:t>
            </a:r>
            <a:r>
              <a:rPr lang="en-US" b="1" dirty="0" smtClean="0">
                <a:latin typeface="Comic Sans MS" panose="030F0702030302020204" pitchFamily="66" charset="0"/>
              </a:rPr>
              <a:t> are both countries.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330" y="4980264"/>
            <a:ext cx="2211970" cy="130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9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How to support your child with punctuation</a:t>
            </a:r>
            <a:r>
              <a:rPr lang="mr-IN" sz="3600" dirty="0">
                <a:latin typeface="Comic Sans MS" panose="030F0702030302020204" pitchFamily="66" charset="0"/>
              </a:rPr>
              <a:t>…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Useful websites-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GB" dirty="0">
                <a:hlinkClick r:id="rId3"/>
              </a:rPr>
              <a:t>Punctuation - KS2 English - BBC </a:t>
            </a:r>
            <a:r>
              <a:rPr lang="en-GB" dirty="0" err="1" smtClean="0">
                <a:hlinkClick r:id="rId3"/>
              </a:rPr>
              <a:t>Bitesize</a:t>
            </a:r>
            <a:endParaRPr lang="en-GB" dirty="0" smtClean="0"/>
          </a:p>
          <a:p>
            <a:endParaRPr lang="en-US" dirty="0"/>
          </a:p>
          <a:p>
            <a:r>
              <a:rPr lang="en-US" dirty="0" smtClean="0"/>
              <a:t>Top Marks</a:t>
            </a:r>
          </a:p>
          <a:p>
            <a:pPr marL="0" indent="0">
              <a:buNone/>
            </a:pPr>
            <a:r>
              <a:rPr lang="en-GB" dirty="0" smtClean="0">
                <a:hlinkClick r:id="rId4"/>
              </a:rPr>
              <a:t>Punctuation</a:t>
            </a:r>
            <a:r>
              <a:rPr lang="en-GB" dirty="0">
                <a:hlinkClick r:id="rId4"/>
              </a:rPr>
              <a:t>, English Games for 5-7 Years </a:t>
            </a:r>
            <a:r>
              <a:rPr lang="en-GB" dirty="0" smtClean="0">
                <a:hlinkClick r:id="rId4"/>
              </a:rPr>
              <a:t>– </a:t>
            </a:r>
            <a:r>
              <a:rPr lang="en-GB" dirty="0" err="1" smtClean="0">
                <a:hlinkClick r:id="rId4"/>
              </a:rPr>
              <a:t>Topmarks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76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How to support grammar at home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Reading- looking at examples of how the conjunctions are used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Working together to mark their work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Creating a checklist of things to include in their work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Writing sentences together using an exciting stimulus</a:t>
            </a:r>
          </a:p>
          <a:p>
            <a:r>
              <a:rPr lang="en-US" dirty="0">
                <a:latin typeface="Comic Sans MS" panose="030F0702030302020204" pitchFamily="66" charset="0"/>
              </a:rPr>
              <a:t>Conjunctions- and, </a:t>
            </a:r>
            <a:r>
              <a:rPr lang="en-US" dirty="0" smtClean="0">
                <a:latin typeface="Comic Sans MS" panose="030F0702030302020204" pitchFamily="66" charset="0"/>
              </a:rPr>
              <a:t>but, so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Sometimes use conjunctions- when, if, that because</a:t>
            </a:r>
          </a:p>
          <a:p>
            <a:r>
              <a:rPr lang="en-US" dirty="0">
                <a:latin typeface="Comic Sans MS" panose="030F0702030302020204" pitchFamily="66" charset="0"/>
              </a:rPr>
              <a:t>Present and past </a:t>
            </a:r>
            <a:r>
              <a:rPr lang="en-US" dirty="0" smtClean="0">
                <a:latin typeface="Comic Sans MS" panose="030F0702030302020204" pitchFamily="66" charset="0"/>
              </a:rPr>
              <a:t>tense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845" y="5551015"/>
            <a:ext cx="2114810" cy="125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8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How to help at home?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Year 3 Creative Writing Overview Guide </a:t>
            </a:r>
            <a:r>
              <a:rPr lang="en-GB" dirty="0" smtClean="0">
                <a:hlinkClick r:id="rId2"/>
              </a:rPr>
              <a:t>– YouTube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8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193" y="786035"/>
            <a:ext cx="8911687" cy="642715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Writing Assessment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561" y="786035"/>
            <a:ext cx="5015885" cy="598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Thank you for coming!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You have a small speech bubble in your pack. If you have any questions please write it down and we will produce a FAQ document with responses and publish on school website in the Year 3 section.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 reminder of class inbox details:</a:t>
            </a: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Mrs Sri/Mrs Shah – 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3sr@highlandsprimary.net</a:t>
            </a:r>
            <a:endParaRPr lang="en-GB" dirty="0" smtClean="0">
              <a:latin typeface="Comic Sans MS" panose="030F0702030302020204" pitchFamily="66" charset="0"/>
            </a:endParaRP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Mrs Gani – </a:t>
            </a:r>
            <a:r>
              <a:rPr lang="en-GB" dirty="0" smtClean="0">
                <a:latin typeface="Comic Sans MS" panose="030F0702030302020204" pitchFamily="66" charset="0"/>
                <a:hlinkClick r:id="rId3"/>
              </a:rPr>
              <a:t>3ga@highlandsprimary.net</a:t>
            </a:r>
            <a:endParaRPr lang="en-GB" dirty="0" smtClean="0">
              <a:latin typeface="Comic Sans MS" panose="030F0702030302020204" pitchFamily="66" charset="0"/>
            </a:endParaRP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Mr Choudhury – </a:t>
            </a:r>
            <a:r>
              <a:rPr lang="en-GB" dirty="0" smtClean="0">
                <a:latin typeface="Comic Sans MS" panose="030F0702030302020204" pitchFamily="66" charset="0"/>
                <a:hlinkClick r:id="rId4"/>
              </a:rPr>
              <a:t>3ch@highlandsprimary.net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53" y="5243313"/>
            <a:ext cx="11376308" cy="10599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b="1" dirty="0" smtClean="0"/>
              <a:t>Reading opens up the world, allowing you to travel </a:t>
            </a:r>
            <a:r>
              <a:rPr lang="en-GB" sz="3600" b="1" smtClean="0"/>
              <a:t>from home </a:t>
            </a:r>
            <a:endParaRPr lang="en-GB" sz="3600" dirty="0"/>
          </a:p>
        </p:txBody>
      </p:sp>
      <p:pic>
        <p:nvPicPr>
          <p:cNvPr id="1026" name="Picture 2" descr="Image result for importance of rea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2" b="11306"/>
          <a:stretch/>
        </p:blipFill>
        <p:spPr bwMode="auto">
          <a:xfrm>
            <a:off x="2449840" y="675751"/>
            <a:ext cx="7501901" cy="435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963777"/>
      </p:ext>
    </p:extLst>
  </p:cSld>
  <p:clrMapOvr>
    <a:masterClrMapping/>
  </p:clrMapOvr>
  <p:transition advTm="636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mportance of rea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" t="4150" r="3399" b="7203"/>
          <a:stretch/>
        </p:blipFill>
        <p:spPr bwMode="auto">
          <a:xfrm>
            <a:off x="22812" y="87086"/>
            <a:ext cx="12169188" cy="677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946391"/>
      </p:ext>
    </p:extLst>
  </p:cSld>
  <p:clrMapOvr>
    <a:masterClrMapping/>
  </p:clrMapOvr>
  <p:transition advTm="766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importance of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34" y="522514"/>
            <a:ext cx="9713124" cy="345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4246" y="4724193"/>
            <a:ext cx="10886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/>
              <a:t>Reading can improve your vocabulary which helps you express yourself more effectively and therefore answer questions in the best way. 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444057895"/>
      </p:ext>
    </p:extLst>
  </p:cSld>
  <p:clrMapOvr>
    <a:masterClrMapping/>
  </p:clrMapOvr>
  <p:transition advTm="636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746" y="1382490"/>
            <a:ext cx="10152185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 smtClean="0"/>
              <a:t>Put simply…</a:t>
            </a:r>
          </a:p>
          <a:p>
            <a:pPr marL="0" indent="0" algn="ctr">
              <a:buNone/>
            </a:pPr>
            <a:r>
              <a:rPr lang="en-GB" sz="4000" b="1" i="1" dirty="0" smtClean="0">
                <a:solidFill>
                  <a:srgbClr val="7030A0"/>
                </a:solidFill>
              </a:rPr>
              <a:t>Reading can help us become better people and better learners, that can communicate with others and understand the world in a deeper way</a:t>
            </a:r>
            <a:endParaRPr lang="en-IE" sz="4000" b="1" i="1" dirty="0">
              <a:solidFill>
                <a:srgbClr val="7030A0"/>
              </a:solidFill>
            </a:endParaRPr>
          </a:p>
        </p:txBody>
      </p:sp>
      <p:pic>
        <p:nvPicPr>
          <p:cNvPr id="22530" name="Picture 2" descr="Image result for reading is to the mind what exercise is to the body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9" t="17758" r="28300" b="18378"/>
          <a:stretch/>
        </p:blipFill>
        <p:spPr bwMode="auto">
          <a:xfrm>
            <a:off x="4687057" y="4771836"/>
            <a:ext cx="2494102" cy="188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52110"/>
      </p:ext>
    </p:extLst>
  </p:cSld>
  <p:clrMapOvr>
    <a:masterClrMapping/>
  </p:clrMapOvr>
  <p:transition advTm="636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87658" y="1719942"/>
            <a:ext cx="9074255" cy="34834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3252" y="696985"/>
            <a:ext cx="5390247" cy="5657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>
              <a:lnSpc>
                <a:spcPct val="107000"/>
              </a:lnSpc>
              <a:spcAft>
                <a:spcPts val="800"/>
              </a:spcAft>
            </a:pPr>
            <a:r>
              <a:rPr lang="en-GB" sz="28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Lower Key Stage </a:t>
            </a:r>
            <a:r>
              <a:rPr lang="en-GB" sz="2800" b="1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Two Year 3 </a:t>
            </a:r>
            <a:endParaRPr lang="en-GB" sz="800" i="1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068284" y="740228"/>
            <a:ext cx="7761516" cy="59653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63468" y="174471"/>
            <a:ext cx="4971148" cy="5657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6350" indent="-6350">
              <a:lnSpc>
                <a:spcPct val="107000"/>
              </a:lnSpc>
              <a:spcAft>
                <a:spcPts val="800"/>
              </a:spcAft>
            </a:pPr>
            <a:r>
              <a:rPr lang="en-GB" sz="28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Lower Key Stage </a:t>
            </a:r>
            <a:r>
              <a:rPr lang="en-GB" sz="2800" b="1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Two Year3 </a:t>
            </a:r>
            <a:endParaRPr lang="en-GB" sz="800" i="1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6865</TotalTime>
  <Words>1065</Words>
  <Application>Microsoft Office PowerPoint</Application>
  <PresentationFormat>Widescreen</PresentationFormat>
  <Paragraphs>164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Berlin Sans FB Demi</vt:lpstr>
      <vt:lpstr>Calibri</vt:lpstr>
      <vt:lpstr>Century Gothic</vt:lpstr>
      <vt:lpstr>Comic Sans MS</vt:lpstr>
      <vt:lpstr>Mangal</vt:lpstr>
      <vt:lpstr>Times New Roman</vt:lpstr>
      <vt:lpstr>Wingdings 3</vt:lpstr>
      <vt:lpstr>Wisp</vt:lpstr>
      <vt:lpstr> Reading and Writing Workshop Year 3  </vt:lpstr>
      <vt:lpstr> The Importance of 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Strategies for reading </vt:lpstr>
      <vt:lpstr>PowerPoint Presentation</vt:lpstr>
      <vt:lpstr>PowerPoint Presentation</vt:lpstr>
      <vt:lpstr>Reading Bands</vt:lpstr>
      <vt:lpstr>Reciprocal Reading</vt:lpstr>
      <vt:lpstr>Day 1 - Text Marking</vt:lpstr>
      <vt:lpstr>PowerPoint Presentation</vt:lpstr>
      <vt:lpstr>PowerPoint Presentation</vt:lpstr>
      <vt:lpstr>What is the Zone of relevance?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key areas of writing </vt:lpstr>
      <vt:lpstr>Spellings</vt:lpstr>
      <vt:lpstr>PowerPoint Presentation</vt:lpstr>
      <vt:lpstr>PowerPoint Presentation</vt:lpstr>
      <vt:lpstr>Expectations - Content</vt:lpstr>
      <vt:lpstr>PowerPoint Presentation</vt:lpstr>
      <vt:lpstr>How to support content, vocabulary and ideas for writing</vt:lpstr>
      <vt:lpstr>Punctuation…</vt:lpstr>
      <vt:lpstr>Into the forest….</vt:lpstr>
      <vt:lpstr>How to support your child with punctuation…</vt:lpstr>
      <vt:lpstr>How to support your child with punctuation…</vt:lpstr>
      <vt:lpstr>How to support grammar at home</vt:lpstr>
      <vt:lpstr>How to help at home?</vt:lpstr>
      <vt:lpstr>Writing Assessment</vt:lpstr>
      <vt:lpstr>Thank you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Administration Office</dc:creator>
  <cp:lastModifiedBy>Shariqa Gani</cp:lastModifiedBy>
  <cp:revision>517</cp:revision>
  <cp:lastPrinted>2020-02-24T15:32:10Z</cp:lastPrinted>
  <dcterms:created xsi:type="dcterms:W3CDTF">2019-10-14T09:45:24Z</dcterms:created>
  <dcterms:modified xsi:type="dcterms:W3CDTF">2024-02-01T13:16:55Z</dcterms:modified>
</cp:coreProperties>
</file>