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9" r:id="rId2"/>
    <p:sldId id="257" r:id="rId3"/>
    <p:sldId id="258"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A735A-0906-4DD6-85A9-8938379BA968}" type="datetimeFigureOut">
              <a:rPr lang="en-GB" smtClean="0"/>
              <a:t>18/09/2023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2B8A6-A705-4BCF-8F99-C9C9F5E2DEA4}" type="slidenum">
              <a:rPr lang="en-GB" smtClean="0"/>
              <a:t>‹#›</a:t>
            </a:fld>
            <a:endParaRPr lang="en-GB"/>
          </a:p>
        </p:txBody>
      </p:sp>
    </p:spTree>
    <p:extLst>
      <p:ext uri="{BB962C8B-B14F-4D97-AF65-F5344CB8AC3E}">
        <p14:creationId xmlns:p14="http://schemas.microsoft.com/office/powerpoint/2010/main" val="1044353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line with the school attendance policy and local authority guidance we will be reinstating penalty fines for any leave that is taken during term time.</a:t>
            </a:r>
          </a:p>
          <a:p>
            <a:r>
              <a:rPr lang="en-GB" dirty="0" smtClean="0"/>
              <a:t>School staff monitor attendance very closely and will identify trends in unauthorised absences. We will explore these further through conversations with families where necessary.</a:t>
            </a:r>
          </a:p>
          <a:p>
            <a:endParaRPr lang="en-GB" dirty="0"/>
          </a:p>
        </p:txBody>
      </p:sp>
      <p:sp>
        <p:nvSpPr>
          <p:cNvPr id="4" name="Slide Number Placeholder 3"/>
          <p:cNvSpPr>
            <a:spLocks noGrp="1"/>
          </p:cNvSpPr>
          <p:nvPr>
            <p:ph type="sldNum" sz="quarter" idx="10"/>
          </p:nvPr>
        </p:nvSpPr>
        <p:spPr/>
        <p:txBody>
          <a:bodyPr/>
          <a:lstStyle/>
          <a:p>
            <a:fld id="{BA1D7B6F-E65C-42E7-86A5-0A01C6C95227}" type="slidenum">
              <a:rPr lang="en-US" noProof="0" smtClean="0"/>
              <a:t>2</a:t>
            </a:fld>
            <a:endParaRPr lang="en-US" noProof="0" dirty="0"/>
          </a:p>
        </p:txBody>
      </p:sp>
    </p:spTree>
    <p:extLst>
      <p:ext uri="{BB962C8B-B14F-4D97-AF65-F5344CB8AC3E}">
        <p14:creationId xmlns:p14="http://schemas.microsoft.com/office/powerpoint/2010/main" val="388235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let us know</a:t>
            </a:r>
            <a:r>
              <a:rPr lang="en-US" baseline="0" dirty="0" smtClean="0"/>
              <a:t> if there is a change to the person who will be collecting your child from school. If your child has had an injury outside of school, please bring them to the office as a risk assessment will need to be completed before they can go to class.</a:t>
            </a:r>
            <a:endParaRPr lang="en-GB" dirty="0"/>
          </a:p>
        </p:txBody>
      </p:sp>
      <p:sp>
        <p:nvSpPr>
          <p:cNvPr id="4" name="Slide Number Placeholder 3"/>
          <p:cNvSpPr>
            <a:spLocks noGrp="1"/>
          </p:cNvSpPr>
          <p:nvPr>
            <p:ph type="sldNum" sz="quarter" idx="10"/>
          </p:nvPr>
        </p:nvSpPr>
        <p:spPr/>
        <p:txBody>
          <a:bodyPr/>
          <a:lstStyle/>
          <a:p>
            <a:fld id="{BA1D7B6F-E65C-42E7-86A5-0A01C6C95227}" type="slidenum">
              <a:rPr lang="en-US" noProof="0" smtClean="0"/>
              <a:t>3</a:t>
            </a:fld>
            <a:endParaRPr lang="en-US" noProof="0" dirty="0"/>
          </a:p>
        </p:txBody>
      </p:sp>
    </p:spTree>
    <p:extLst>
      <p:ext uri="{BB962C8B-B14F-4D97-AF65-F5344CB8AC3E}">
        <p14:creationId xmlns:p14="http://schemas.microsoft.com/office/powerpoint/2010/main" val="322678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3A7F85-F93C-4B9F-8E70-BDD1C96C8012}"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4AB4DD-1104-4143-926F-A442AF8AD53F}" type="slidenum">
              <a:rPr lang="en-GB" smtClean="0"/>
              <a:t>‹#›</a:t>
            </a:fld>
            <a:endParaRPr lang="en-GB"/>
          </a:p>
        </p:txBody>
      </p:sp>
    </p:spTree>
    <p:extLst>
      <p:ext uri="{BB962C8B-B14F-4D97-AF65-F5344CB8AC3E}">
        <p14:creationId xmlns:p14="http://schemas.microsoft.com/office/powerpoint/2010/main" val="27999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3A7F85-F93C-4B9F-8E70-BDD1C96C8012}"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4AB4DD-1104-4143-926F-A442AF8AD53F}" type="slidenum">
              <a:rPr lang="en-GB" smtClean="0"/>
              <a:t>‹#›</a:t>
            </a:fld>
            <a:endParaRPr lang="en-GB"/>
          </a:p>
        </p:txBody>
      </p:sp>
    </p:spTree>
    <p:extLst>
      <p:ext uri="{BB962C8B-B14F-4D97-AF65-F5344CB8AC3E}">
        <p14:creationId xmlns:p14="http://schemas.microsoft.com/office/powerpoint/2010/main" val="233877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3A7F85-F93C-4B9F-8E70-BDD1C96C8012}"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4AB4DD-1104-4143-926F-A442AF8AD53F}" type="slidenum">
              <a:rPr lang="en-GB" smtClean="0"/>
              <a:t>‹#›</a:t>
            </a:fld>
            <a:endParaRPr lang="en-GB"/>
          </a:p>
        </p:txBody>
      </p:sp>
    </p:spTree>
    <p:extLst>
      <p:ext uri="{BB962C8B-B14F-4D97-AF65-F5344CB8AC3E}">
        <p14:creationId xmlns:p14="http://schemas.microsoft.com/office/powerpoint/2010/main" val="2250086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smtClean="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722492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3414948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295828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smtClean="0"/>
              <a:t>Edit Master text styles</a:t>
            </a:r>
          </a:p>
        </p:txBody>
      </p:sp>
    </p:spTree>
    <p:extLst>
      <p:ext uri="{BB962C8B-B14F-4D97-AF65-F5344CB8AC3E}">
        <p14:creationId xmlns:p14="http://schemas.microsoft.com/office/powerpoint/2010/main" val="188947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3A7F85-F93C-4B9F-8E70-BDD1C96C8012}"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4AB4DD-1104-4143-926F-A442AF8AD53F}" type="slidenum">
              <a:rPr lang="en-GB" smtClean="0"/>
              <a:t>‹#›</a:t>
            </a:fld>
            <a:endParaRPr lang="en-GB"/>
          </a:p>
        </p:txBody>
      </p:sp>
    </p:spTree>
    <p:extLst>
      <p:ext uri="{BB962C8B-B14F-4D97-AF65-F5344CB8AC3E}">
        <p14:creationId xmlns:p14="http://schemas.microsoft.com/office/powerpoint/2010/main" val="320653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3A7F85-F93C-4B9F-8E70-BDD1C96C8012}"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4AB4DD-1104-4143-926F-A442AF8AD53F}" type="slidenum">
              <a:rPr lang="en-GB" smtClean="0"/>
              <a:t>‹#›</a:t>
            </a:fld>
            <a:endParaRPr lang="en-GB"/>
          </a:p>
        </p:txBody>
      </p:sp>
    </p:spTree>
    <p:extLst>
      <p:ext uri="{BB962C8B-B14F-4D97-AF65-F5344CB8AC3E}">
        <p14:creationId xmlns:p14="http://schemas.microsoft.com/office/powerpoint/2010/main" val="416828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3A7F85-F93C-4B9F-8E70-BDD1C96C8012}" type="datetimeFigureOut">
              <a:rPr lang="en-GB" smtClean="0"/>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4AB4DD-1104-4143-926F-A442AF8AD53F}" type="slidenum">
              <a:rPr lang="en-GB" smtClean="0"/>
              <a:t>‹#›</a:t>
            </a:fld>
            <a:endParaRPr lang="en-GB"/>
          </a:p>
        </p:txBody>
      </p:sp>
    </p:spTree>
    <p:extLst>
      <p:ext uri="{BB962C8B-B14F-4D97-AF65-F5344CB8AC3E}">
        <p14:creationId xmlns:p14="http://schemas.microsoft.com/office/powerpoint/2010/main" val="1043610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3A7F85-F93C-4B9F-8E70-BDD1C96C8012}" type="datetimeFigureOut">
              <a:rPr lang="en-GB" smtClean="0"/>
              <a:t>18/09/2023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4AB4DD-1104-4143-926F-A442AF8AD53F}" type="slidenum">
              <a:rPr lang="en-GB" smtClean="0"/>
              <a:t>‹#›</a:t>
            </a:fld>
            <a:endParaRPr lang="en-GB"/>
          </a:p>
        </p:txBody>
      </p:sp>
    </p:spTree>
    <p:extLst>
      <p:ext uri="{BB962C8B-B14F-4D97-AF65-F5344CB8AC3E}">
        <p14:creationId xmlns:p14="http://schemas.microsoft.com/office/powerpoint/2010/main" val="338888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3A7F85-F93C-4B9F-8E70-BDD1C96C8012}" type="datetimeFigureOut">
              <a:rPr lang="en-GB" smtClean="0"/>
              <a:t>18/09/2023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4AB4DD-1104-4143-926F-A442AF8AD53F}" type="slidenum">
              <a:rPr lang="en-GB" smtClean="0"/>
              <a:t>‹#›</a:t>
            </a:fld>
            <a:endParaRPr lang="en-GB"/>
          </a:p>
        </p:txBody>
      </p:sp>
    </p:spTree>
    <p:extLst>
      <p:ext uri="{BB962C8B-B14F-4D97-AF65-F5344CB8AC3E}">
        <p14:creationId xmlns:p14="http://schemas.microsoft.com/office/powerpoint/2010/main" val="140445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A7F85-F93C-4B9F-8E70-BDD1C96C8012}" type="datetimeFigureOut">
              <a:rPr lang="en-GB" smtClean="0"/>
              <a:t>18/09/2023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4AB4DD-1104-4143-926F-A442AF8AD53F}" type="slidenum">
              <a:rPr lang="en-GB" smtClean="0"/>
              <a:t>‹#›</a:t>
            </a:fld>
            <a:endParaRPr lang="en-GB"/>
          </a:p>
        </p:txBody>
      </p:sp>
    </p:spTree>
    <p:extLst>
      <p:ext uri="{BB962C8B-B14F-4D97-AF65-F5344CB8AC3E}">
        <p14:creationId xmlns:p14="http://schemas.microsoft.com/office/powerpoint/2010/main" val="3329951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3A7F85-F93C-4B9F-8E70-BDD1C96C8012}" type="datetimeFigureOut">
              <a:rPr lang="en-GB" smtClean="0"/>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4AB4DD-1104-4143-926F-A442AF8AD53F}" type="slidenum">
              <a:rPr lang="en-GB" smtClean="0"/>
              <a:t>‹#›</a:t>
            </a:fld>
            <a:endParaRPr lang="en-GB"/>
          </a:p>
        </p:txBody>
      </p:sp>
    </p:spTree>
    <p:extLst>
      <p:ext uri="{BB962C8B-B14F-4D97-AF65-F5344CB8AC3E}">
        <p14:creationId xmlns:p14="http://schemas.microsoft.com/office/powerpoint/2010/main" val="127906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3A7F85-F93C-4B9F-8E70-BDD1C96C8012}" type="datetimeFigureOut">
              <a:rPr lang="en-GB" smtClean="0"/>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4AB4DD-1104-4143-926F-A442AF8AD53F}" type="slidenum">
              <a:rPr lang="en-GB" smtClean="0"/>
              <a:t>‹#›</a:t>
            </a:fld>
            <a:endParaRPr lang="en-GB"/>
          </a:p>
        </p:txBody>
      </p:sp>
    </p:spTree>
    <p:extLst>
      <p:ext uri="{BB962C8B-B14F-4D97-AF65-F5344CB8AC3E}">
        <p14:creationId xmlns:p14="http://schemas.microsoft.com/office/powerpoint/2010/main" val="3529568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A7F85-F93C-4B9F-8E70-BDD1C96C8012}" type="datetimeFigureOut">
              <a:rPr lang="en-GB" smtClean="0"/>
              <a:t>18/09/2023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AB4DD-1104-4143-926F-A442AF8AD53F}" type="slidenum">
              <a:rPr lang="en-GB" smtClean="0"/>
              <a:t>‹#›</a:t>
            </a:fld>
            <a:endParaRPr lang="en-GB"/>
          </a:p>
        </p:txBody>
      </p:sp>
    </p:spTree>
    <p:extLst>
      <p:ext uri="{BB962C8B-B14F-4D97-AF65-F5344CB8AC3E}">
        <p14:creationId xmlns:p14="http://schemas.microsoft.com/office/powerpoint/2010/main" val="3741201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a:xfrm rot="720000">
            <a:off x="9360412" y="563308"/>
            <a:ext cx="1803092" cy="858837"/>
          </a:xfrm>
        </p:spPr>
        <p:txBody>
          <a:bodyPr>
            <a:noAutofit/>
          </a:bodyPr>
          <a:lstStyle/>
          <a:p>
            <a:r>
              <a:rPr lang="en-US" sz="2000" dirty="0" smtClean="0"/>
              <a:t>14</a:t>
            </a:r>
            <a:r>
              <a:rPr lang="en-US" sz="2000" baseline="30000" dirty="0" smtClean="0"/>
              <a:t>th</a:t>
            </a:r>
            <a:r>
              <a:rPr lang="en-US" sz="2000" dirty="0" smtClean="0"/>
              <a:t> September 2023</a:t>
            </a:r>
            <a:endParaRPr lang="ru-RU" sz="2000"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normAutofit/>
          </a:bodyPr>
          <a:lstStyle/>
          <a:p>
            <a:r>
              <a:rPr lang="en-US" dirty="0" smtClean="0"/>
              <a:t>Highlands Primary School</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r>
              <a:rPr lang="en-US" dirty="0" smtClean="0"/>
              <a:t>Meet the Teacher </a:t>
            </a:r>
            <a:endParaRPr lang="ru-RU" dirty="0"/>
          </a:p>
        </p:txBody>
      </p:sp>
      <p:pic>
        <p:nvPicPr>
          <p:cNvPr id="6" name="Picture 4" descr="Ilford: Highlands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57701">
            <a:off x="641338" y="1684860"/>
            <a:ext cx="5213792" cy="39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3"/>
          <p:cNvSpPr>
            <a:spLocks noGrp="1"/>
          </p:cNvSpPr>
          <p:nvPr>
            <p:ph type="pic" sz="quarter" idx="15"/>
          </p:nvPr>
        </p:nvSpPr>
        <p:spPr>
          <a:xfrm>
            <a:off x="398220" y="1074687"/>
            <a:ext cx="6230657" cy="5314602"/>
          </a:xfrm>
        </p:spPr>
      </p:sp>
    </p:spTree>
    <p:extLst>
      <p:ext uri="{BB962C8B-B14F-4D97-AF65-F5344CB8AC3E}">
        <p14:creationId xmlns:p14="http://schemas.microsoft.com/office/powerpoint/2010/main" val="1428726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p:txBody>
          <a:bodyPr/>
          <a:lstStyle/>
          <a:p>
            <a:r>
              <a:rPr lang="en-US" dirty="0" smtClean="0"/>
              <a:t>PE Days</a:t>
            </a:r>
            <a:endParaRPr lang="en-US" dirty="0"/>
          </a:p>
        </p:txBody>
      </p:sp>
      <p:sp>
        <p:nvSpPr>
          <p:cNvPr id="5" name="Text Placeholder 4">
            <a:extLst>
              <a:ext uri="{FF2B5EF4-FFF2-40B4-BE49-F238E27FC236}">
                <a16:creationId xmlns:a16="http://schemas.microsoft.com/office/drawing/2014/main" id="{47F58CBE-13EA-4F05-A482-DB6F4B95ACB2}"/>
              </a:ext>
            </a:extLst>
          </p:cNvPr>
          <p:cNvSpPr>
            <a:spLocks noGrp="1"/>
          </p:cNvSpPr>
          <p:nvPr>
            <p:ph type="body" idx="1"/>
          </p:nvPr>
        </p:nvSpPr>
        <p:spPr>
          <a:xfrm>
            <a:off x="387812" y="3176675"/>
            <a:ext cx="3328024" cy="1700784"/>
          </a:xfrm>
        </p:spPr>
        <p:txBody>
          <a:bodyPr tIns="180000" bIns="108000">
            <a:normAutofit/>
          </a:bodyPr>
          <a:lstStyle/>
          <a:p>
            <a:r>
              <a:rPr lang="en-GB" dirty="0" smtClean="0"/>
              <a:t>Please make sure your child comes to school in the correct PE kit on the days that they have PE.</a:t>
            </a:r>
            <a:endParaRPr lang="en-GB"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en-US" smtClean="0"/>
              <a:t>2</a:t>
            </a:fld>
            <a:endParaRPr lang="en-US" dirty="0"/>
          </a:p>
        </p:txBody>
      </p:sp>
      <p:graphicFrame>
        <p:nvGraphicFramePr>
          <p:cNvPr id="6" name="Table Placeholder 5"/>
          <p:cNvGraphicFramePr>
            <a:graphicFrameLocks noGrp="1"/>
          </p:cNvGraphicFramePr>
          <p:nvPr>
            <p:ph type="tbl" sz="quarter" idx="13"/>
            <p:extLst/>
          </p:nvPr>
        </p:nvGraphicFramePr>
        <p:xfrm>
          <a:off x="5363470" y="1846551"/>
          <a:ext cx="6121401" cy="2486739"/>
        </p:xfrm>
        <a:graphic>
          <a:graphicData uri="http://schemas.openxmlformats.org/drawingml/2006/table">
            <a:tbl>
              <a:tblPr firstRow="1" bandRow="1">
                <a:tableStyleId>{10A1B5D5-9B99-4C35-A422-299274C87663}</a:tableStyleId>
              </a:tblPr>
              <a:tblGrid>
                <a:gridCol w="2040467">
                  <a:extLst>
                    <a:ext uri="{9D8B030D-6E8A-4147-A177-3AD203B41FA5}">
                      <a16:colId xmlns:a16="http://schemas.microsoft.com/office/drawing/2014/main" val="3102806894"/>
                    </a:ext>
                  </a:extLst>
                </a:gridCol>
                <a:gridCol w="2040467">
                  <a:extLst>
                    <a:ext uri="{9D8B030D-6E8A-4147-A177-3AD203B41FA5}">
                      <a16:colId xmlns:a16="http://schemas.microsoft.com/office/drawing/2014/main" val="33555507"/>
                    </a:ext>
                  </a:extLst>
                </a:gridCol>
                <a:gridCol w="2040467">
                  <a:extLst>
                    <a:ext uri="{9D8B030D-6E8A-4147-A177-3AD203B41FA5}">
                      <a16:colId xmlns:a16="http://schemas.microsoft.com/office/drawing/2014/main" val="1859851719"/>
                    </a:ext>
                  </a:extLst>
                </a:gridCol>
              </a:tblGrid>
              <a:tr h="615553">
                <a:tc>
                  <a:txBody>
                    <a:bodyPr/>
                    <a:lstStyle/>
                    <a:p>
                      <a:r>
                        <a:rPr lang="en-US" dirty="0" smtClean="0"/>
                        <a:t>Class</a:t>
                      </a:r>
                      <a:endParaRPr lang="en-GB" dirty="0"/>
                    </a:p>
                  </a:txBody>
                  <a:tcPr/>
                </a:tc>
                <a:tc gridSpan="2">
                  <a:txBody>
                    <a:bodyPr/>
                    <a:lstStyle/>
                    <a:p>
                      <a:r>
                        <a:rPr lang="en-US" dirty="0" smtClean="0"/>
                        <a:t>PE</a:t>
                      </a:r>
                      <a:r>
                        <a:rPr lang="en-US" baseline="0" dirty="0" smtClean="0"/>
                        <a:t> Days</a:t>
                      </a:r>
                      <a:endParaRPr lang="en-GB" dirty="0"/>
                    </a:p>
                  </a:txBody>
                  <a:tcPr/>
                </a:tc>
                <a:tc hMerge="1">
                  <a:txBody>
                    <a:bodyPr/>
                    <a:lstStyle/>
                    <a:p>
                      <a:endParaRPr lang="en-GB" dirty="0"/>
                    </a:p>
                  </a:txBody>
                  <a:tcPr/>
                </a:tc>
                <a:extLst>
                  <a:ext uri="{0D108BD9-81ED-4DB2-BD59-A6C34878D82A}">
                    <a16:rowId xmlns:a16="http://schemas.microsoft.com/office/drawing/2014/main" val="1967190480"/>
                  </a:ext>
                </a:extLst>
              </a:tr>
              <a:tr h="615553">
                <a:tc>
                  <a:txBody>
                    <a:bodyPr/>
                    <a:lstStyle/>
                    <a:p>
                      <a:r>
                        <a:rPr lang="en-GB" dirty="0" smtClean="0"/>
                        <a:t>3Ga</a:t>
                      </a:r>
                      <a:r>
                        <a:rPr lang="en-GB" baseline="0" dirty="0" smtClean="0"/>
                        <a:t>                                </a:t>
                      </a:r>
                      <a:endParaRPr lang="en-GB" dirty="0"/>
                    </a:p>
                  </a:txBody>
                  <a:tcPr/>
                </a:tc>
                <a:tc>
                  <a:txBody>
                    <a:bodyPr/>
                    <a:lstStyle/>
                    <a:p>
                      <a:r>
                        <a:rPr lang="en-GB" dirty="0" smtClean="0"/>
                        <a:t>Monday and Wednesday</a:t>
                      </a:r>
                      <a:endParaRPr lang="en-GB" dirty="0"/>
                    </a:p>
                  </a:txBody>
                  <a:tcPr/>
                </a:tc>
                <a:tc>
                  <a:txBody>
                    <a:bodyPr/>
                    <a:lstStyle/>
                    <a:p>
                      <a:endParaRPr lang="en-GB" dirty="0"/>
                    </a:p>
                  </a:txBody>
                  <a:tcPr/>
                </a:tc>
                <a:extLst>
                  <a:ext uri="{0D108BD9-81ED-4DB2-BD59-A6C34878D82A}">
                    <a16:rowId xmlns:a16="http://schemas.microsoft.com/office/drawing/2014/main" val="3401905020"/>
                  </a:ext>
                </a:extLst>
              </a:tr>
              <a:tr h="615553">
                <a:tc>
                  <a:txBody>
                    <a:bodyPr/>
                    <a:lstStyle/>
                    <a:p>
                      <a:r>
                        <a:rPr lang="en-GB" dirty="0" smtClean="0"/>
                        <a:t>3sr</a:t>
                      </a:r>
                      <a:endParaRPr lang="en-GB" dirty="0"/>
                    </a:p>
                  </a:txBody>
                  <a:tcPr/>
                </a:tc>
                <a:tc>
                  <a:txBody>
                    <a:bodyPr/>
                    <a:lstStyle/>
                    <a:p>
                      <a:r>
                        <a:rPr lang="en-GB" dirty="0" smtClean="0"/>
                        <a:t>Monday and Friday</a:t>
                      </a:r>
                      <a:endParaRPr lang="en-GB" dirty="0"/>
                    </a:p>
                  </a:txBody>
                  <a:tcPr/>
                </a:tc>
                <a:tc>
                  <a:txBody>
                    <a:bodyPr/>
                    <a:lstStyle/>
                    <a:p>
                      <a:endParaRPr lang="en-GB" dirty="0"/>
                    </a:p>
                  </a:txBody>
                  <a:tcPr/>
                </a:tc>
                <a:extLst>
                  <a:ext uri="{0D108BD9-81ED-4DB2-BD59-A6C34878D82A}">
                    <a16:rowId xmlns:a16="http://schemas.microsoft.com/office/drawing/2014/main" val="4159377642"/>
                  </a:ext>
                </a:extLst>
              </a:tr>
              <a:tr h="615553">
                <a:tc>
                  <a:txBody>
                    <a:bodyPr/>
                    <a:lstStyle/>
                    <a:p>
                      <a:r>
                        <a:rPr lang="en-GB" dirty="0" smtClean="0"/>
                        <a:t>3Ch</a:t>
                      </a:r>
                      <a:endParaRPr lang="en-GB" dirty="0"/>
                    </a:p>
                  </a:txBody>
                  <a:tcPr/>
                </a:tc>
                <a:tc>
                  <a:txBody>
                    <a:bodyPr/>
                    <a:lstStyle/>
                    <a:p>
                      <a:r>
                        <a:rPr lang="en-GB" dirty="0" smtClean="0"/>
                        <a:t>Monday</a:t>
                      </a:r>
                      <a:r>
                        <a:rPr lang="en-GB" baseline="0" dirty="0" smtClean="0"/>
                        <a:t> and Friday</a:t>
                      </a:r>
                      <a:endParaRPr lang="en-GB" dirty="0"/>
                    </a:p>
                  </a:txBody>
                  <a:tcPr/>
                </a:tc>
                <a:tc>
                  <a:txBody>
                    <a:bodyPr/>
                    <a:lstStyle/>
                    <a:p>
                      <a:endParaRPr lang="en-GB" dirty="0"/>
                    </a:p>
                  </a:txBody>
                  <a:tcPr/>
                </a:tc>
                <a:extLst>
                  <a:ext uri="{0D108BD9-81ED-4DB2-BD59-A6C34878D82A}">
                    <a16:rowId xmlns:a16="http://schemas.microsoft.com/office/drawing/2014/main" val="3310204073"/>
                  </a:ext>
                </a:extLst>
              </a:tr>
            </a:tbl>
          </a:graphicData>
        </a:graphic>
      </p:graphicFrame>
      <p:pic>
        <p:nvPicPr>
          <p:cNvPr id="7" name="Picture 6"/>
          <p:cNvPicPr>
            <a:picLocks noChangeAspect="1"/>
          </p:cNvPicPr>
          <p:nvPr/>
        </p:nvPicPr>
        <p:blipFill>
          <a:blip r:embed="rId3"/>
          <a:stretch>
            <a:fillRect/>
          </a:stretch>
        </p:blipFill>
        <p:spPr>
          <a:xfrm>
            <a:off x="167859" y="5514586"/>
            <a:ext cx="6480720" cy="1343414"/>
          </a:xfrm>
          <a:prstGeom prst="rect">
            <a:avLst/>
          </a:prstGeom>
        </p:spPr>
      </p:pic>
    </p:spTree>
    <p:extLst>
      <p:ext uri="{BB962C8B-B14F-4D97-AF65-F5344CB8AC3E}">
        <p14:creationId xmlns:p14="http://schemas.microsoft.com/office/powerpoint/2010/main" val="3799015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p:txBody>
          <a:bodyPr>
            <a:normAutofit/>
          </a:bodyPr>
          <a:lstStyle/>
          <a:p>
            <a:r>
              <a:rPr lang="en-US" dirty="0" smtClean="0"/>
              <a:t>Year Group </a:t>
            </a:r>
            <a:endParaRPr lang="en-US" dirty="0"/>
          </a:p>
        </p:txBody>
      </p:sp>
      <p:sp>
        <p:nvSpPr>
          <p:cNvPr id="6" name="Text Placeholder 5">
            <a:extLst>
              <a:ext uri="{FF2B5EF4-FFF2-40B4-BE49-F238E27FC236}">
                <a16:creationId xmlns:a16="http://schemas.microsoft.com/office/drawing/2014/main" id="{FE58025A-9737-434D-AE90-0CC9E7990286}"/>
              </a:ext>
            </a:extLst>
          </p:cNvPr>
          <p:cNvSpPr>
            <a:spLocks noGrp="1"/>
          </p:cNvSpPr>
          <p:nvPr>
            <p:ph type="body" sz="quarter" idx="13"/>
          </p:nvPr>
        </p:nvSpPr>
        <p:spPr>
          <a:xfrm>
            <a:off x="538388" y="2175164"/>
            <a:ext cx="3913188" cy="3300692"/>
          </a:xfrm>
        </p:spPr>
        <p:txBody>
          <a:bodyPr>
            <a:normAutofit/>
          </a:bodyPr>
          <a:lstStyle/>
          <a:p>
            <a:pPr>
              <a:lnSpc>
                <a:spcPct val="120000"/>
              </a:lnSpc>
              <a:defRPr/>
            </a:pPr>
            <a:r>
              <a:rPr lang="en-GB" sz="3600" b="1" dirty="0" smtClean="0"/>
              <a:t>Tuck Shop</a:t>
            </a:r>
          </a:p>
          <a:p>
            <a:pPr>
              <a:lnSpc>
                <a:spcPct val="120000"/>
              </a:lnSpc>
              <a:defRPr/>
            </a:pPr>
            <a:r>
              <a:rPr lang="en-GB" sz="3600" b="1" dirty="0" smtClean="0"/>
              <a:t>Swimming</a:t>
            </a:r>
          </a:p>
          <a:p>
            <a:pPr>
              <a:lnSpc>
                <a:spcPct val="120000"/>
              </a:lnSpc>
              <a:defRPr/>
            </a:pPr>
            <a:r>
              <a:rPr lang="en-GB" sz="3600" b="1" dirty="0" smtClean="0"/>
              <a:t>Reading Books</a:t>
            </a:r>
            <a:endParaRPr lang="en-GB" sz="3600" b="1" dirty="0"/>
          </a:p>
          <a:p>
            <a:pPr marL="0" indent="0">
              <a:buNone/>
            </a:pPr>
            <a:endParaRPr lang="en-GB" sz="3400" dirty="0"/>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3</a:t>
            </a:fld>
            <a:endParaRPr lang="en-US" dirty="0"/>
          </a:p>
        </p:txBody>
      </p:sp>
      <p:sp>
        <p:nvSpPr>
          <p:cNvPr id="2" name="TextBox 1"/>
          <p:cNvSpPr txBox="1"/>
          <p:nvPr/>
        </p:nvSpPr>
        <p:spPr>
          <a:xfrm>
            <a:off x="6838950" y="771304"/>
            <a:ext cx="4324793" cy="1754326"/>
          </a:xfrm>
          <a:prstGeom prst="rect">
            <a:avLst/>
          </a:prstGeom>
          <a:noFill/>
        </p:spPr>
        <p:txBody>
          <a:bodyPr wrap="square" rtlCol="0">
            <a:spAutoFit/>
          </a:bodyPr>
          <a:lstStyle/>
          <a:p>
            <a:r>
              <a:rPr lang="en-GB" dirty="0" smtClean="0"/>
              <a:t>Year 3 will go swimming in Spring and Summer Term. This will count as a P.E lesson. You will receive a detailed letter closer to the time! </a:t>
            </a:r>
          </a:p>
          <a:p>
            <a:endParaRPr lang="en-GB" dirty="0"/>
          </a:p>
          <a:p>
            <a:endParaRPr lang="en-GB" dirty="0" smtClean="0"/>
          </a:p>
        </p:txBody>
      </p:sp>
      <p:sp>
        <p:nvSpPr>
          <p:cNvPr id="3" name="TextBox 2"/>
          <p:cNvSpPr txBox="1"/>
          <p:nvPr/>
        </p:nvSpPr>
        <p:spPr>
          <a:xfrm>
            <a:off x="6702260" y="2533503"/>
            <a:ext cx="4276725" cy="2800767"/>
          </a:xfrm>
          <a:prstGeom prst="rect">
            <a:avLst/>
          </a:prstGeom>
          <a:noFill/>
        </p:spPr>
        <p:txBody>
          <a:bodyPr wrap="square" rtlCol="0">
            <a:spAutoFit/>
          </a:bodyPr>
          <a:lstStyle/>
          <a:p>
            <a:r>
              <a:rPr lang="en-GB" sz="1600" dirty="0" smtClean="0"/>
              <a:t>All children will be allocated a reading book based on their reading band. Although children will be allocated a book-changing day, this is not fixed as some children may be reading longer or shorter books. All children will have the reading folder available to change their books as and when they need to. This will be recorded in our reading folder as well as their Reading Record. Please take the time to read with your child and write a comment in their reading record. </a:t>
            </a:r>
            <a:endParaRPr lang="en-GB" sz="1600" dirty="0"/>
          </a:p>
        </p:txBody>
      </p:sp>
    </p:spTree>
    <p:extLst>
      <p:ext uri="{BB962C8B-B14F-4D97-AF65-F5344CB8AC3E}">
        <p14:creationId xmlns:p14="http://schemas.microsoft.com/office/powerpoint/2010/main" val="1183665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pic>
        <p:nvPicPr>
          <p:cNvPr id="6" name="Picture Placeholder 5"/>
          <p:cNvPicPr>
            <a:picLocks noGrp="1" noChangeAspect="1"/>
          </p:cNvPicPr>
          <p:nvPr>
            <p:ph type="pic" sz="quarter" idx="13"/>
          </p:nvPr>
        </p:nvPicPr>
        <p:blipFill>
          <a:blip r:embed="rId2"/>
          <a:srcRect l="6781" r="6781"/>
          <a:stretch>
            <a:fillRect/>
          </a:stretch>
        </p:blipFill>
        <p:spPr>
          <a:xfrm rot="10261864">
            <a:off x="454478" y="1810088"/>
            <a:ext cx="4522440" cy="3930131"/>
          </a:xfrm>
          <a:prstGeom prst="rect">
            <a:avLst/>
          </a:prstGeom>
        </p:spPr>
      </p:pic>
    </p:spTree>
    <p:extLst>
      <p:ext uri="{BB962C8B-B14F-4D97-AF65-F5344CB8AC3E}">
        <p14:creationId xmlns:p14="http://schemas.microsoft.com/office/powerpoint/2010/main" val="375791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288</Words>
  <Application>Microsoft Office PowerPoint</Application>
  <PresentationFormat>Widescreen</PresentationFormat>
  <Paragraphs>27</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Franklin Gothic Book</vt:lpstr>
      <vt:lpstr>Office Theme</vt:lpstr>
      <vt:lpstr>Highlands Primary School</vt:lpstr>
      <vt:lpstr>PE Days</vt:lpstr>
      <vt:lpstr>Year Group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 Days</dc:title>
  <dc:creator>Alamin Choudhury</dc:creator>
  <cp:lastModifiedBy>Alamin Choudhury</cp:lastModifiedBy>
  <cp:revision>2</cp:revision>
  <dcterms:created xsi:type="dcterms:W3CDTF">2023-09-18T10:36:20Z</dcterms:created>
  <dcterms:modified xsi:type="dcterms:W3CDTF">2023-09-18T11:37:52Z</dcterms:modified>
</cp:coreProperties>
</file>